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2.xml" ContentType="application/vnd.openxmlformats-officedocument.themeOverrid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charts/chart2.xml" ContentType="application/vnd.openxmlformats-officedocument.drawingml.chart+xml"/>
  <Override PartName="/ppt/notesSlides/notesSlide2.xml" ContentType="application/vnd.openxmlformats-officedocument.presentationml.notesSlide+xml"/>
  <Override PartName="/ppt/charts/chart3.xml" ContentType="application/vnd.openxmlformats-officedocument.drawingml.chart+xml"/>
  <Override PartName="/ppt/notesSlides/notesSlide3.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notesSlides/notesSlide4.xml" ContentType="application/vnd.openxmlformats-officedocument.presentationml.notesSlide+xml"/>
  <Override PartName="/ppt/charts/chart9.xml" ContentType="application/vnd.openxmlformats-officedocument.drawingml.chart+xml"/>
  <Override PartName="/ppt/theme/themeOverride3.xml" ContentType="application/vnd.openxmlformats-officedocument.themeOverride+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9" r:id="rId1"/>
    <p:sldMasterId id="2147483838" r:id="rId2"/>
  </p:sldMasterIdLst>
  <p:notesMasterIdLst>
    <p:notesMasterId r:id="rId24"/>
  </p:notesMasterIdLst>
  <p:handoutMasterIdLst>
    <p:handoutMasterId r:id="rId25"/>
  </p:handoutMasterIdLst>
  <p:sldIdLst>
    <p:sldId id="256" r:id="rId3"/>
    <p:sldId id="383" r:id="rId4"/>
    <p:sldId id="411" r:id="rId5"/>
    <p:sldId id="386" r:id="rId6"/>
    <p:sldId id="439" r:id="rId7"/>
    <p:sldId id="440" r:id="rId8"/>
    <p:sldId id="261" r:id="rId9"/>
    <p:sldId id="444" r:id="rId10"/>
    <p:sldId id="384" r:id="rId11"/>
    <p:sldId id="318" r:id="rId12"/>
    <p:sldId id="387" r:id="rId13"/>
    <p:sldId id="388" r:id="rId14"/>
    <p:sldId id="415" r:id="rId15"/>
    <p:sldId id="442" r:id="rId16"/>
    <p:sldId id="443" r:id="rId17"/>
    <p:sldId id="441" r:id="rId18"/>
    <p:sldId id="405" r:id="rId19"/>
    <p:sldId id="406" r:id="rId20"/>
    <p:sldId id="390" r:id="rId21"/>
    <p:sldId id="438" r:id="rId22"/>
    <p:sldId id="369" r:id="rId23"/>
  </p:sldIdLst>
  <p:sldSz cx="9144000" cy="6858000" type="screen4x3"/>
  <p:notesSz cx="6858000" cy="9313863"/>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64" autoAdjust="0"/>
    <p:restoredTop sz="99290" autoAdjust="0"/>
  </p:normalViewPr>
  <p:slideViewPr>
    <p:cSldViewPr snapToGrid="0" snapToObjects="1">
      <p:cViewPr>
        <p:scale>
          <a:sx n="75" d="100"/>
          <a:sy n="75" d="100"/>
        </p:scale>
        <p:origin x="-1260" y="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60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wildcat\Documents\Class%20Size%20Matters\Learning%20Environment%20Survey%20Results%202014%20(Autosaved).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wildcat\Documents\Class%20Size%20Matters\Overcrowded%20Schools%20by%20District%202013-14%20Graphs.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wildcat\Documents\Class%20Size%20Matters\Overcrowded%20Schools%20by%20District%202013-14%20Graphs.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Macintosh%20HD:Users:peterdalmasy:Documents:Class%20Size%20Matters:Enrollment%20Projections%20by%20District%202011-21%20vs%20New%20Seats%202015-2019.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Macintosh%20HD:Users:peterdalmasy:Downloads:citywide%20enrollment%20projections%20vs%20new%20seats.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Macintosh%20HD:Users:peterdalmasy:Downloads:Enrollment%20Projections%202011-2021.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oleObject" Target="file:///C:\Users\wildcat\Documents\Class%20Size%20Matters\Data\Class%20Size%20Data\2014-15\Master%20File%20Class%20Size%20Data%20K-3%20and%204-8%202006-2014%20(3).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wildcat\Downloads\2006-2014%20HS%20Average%20Class%20Sizes%20(1).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wildcat\Downloads\SchoolLevelDetailSummaryPreliminary2015.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wildcat\Downloads\SchoolLevelDetailSummaryPreliminary2015.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wildcat\Downloads\SchoolLevelDetailSummaryPreliminary2015.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wildcat\Downloads\SchoolLevelDetailSummaryPreliminary2015.xlsx" TargetMode="External"/></Relationships>
</file>

<file path=ppt/charts/_rels/chart9.xml.rels><?xml version="1.0" encoding="UTF-8" standalone="yes"?>
<Relationships xmlns="http://schemas.openxmlformats.org/package/2006/relationships"><Relationship Id="rId2" Type="http://schemas.openxmlformats.org/officeDocument/2006/relationships/oleObject" Target="file:///C:\Users\Leonie\Documents\MMR%20data%20for%20cap%20plan.xls" TargetMode="External"/><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b="1" i="0" baseline="0">
                <a:effectLst/>
              </a:rPr>
              <a:t>Top parent responses for school improvement in District 13 compared to Citywide results</a:t>
            </a:r>
            <a:endParaRPr lang="en-US">
              <a:effectLst/>
            </a:endParaRPr>
          </a:p>
        </c:rich>
      </c:tx>
      <c:layout/>
      <c:overlay val="0"/>
    </c:title>
    <c:autoTitleDeleted val="0"/>
    <c:plotArea>
      <c:layout>
        <c:manualLayout>
          <c:layoutTarget val="inner"/>
          <c:xMode val="edge"/>
          <c:yMode val="edge"/>
          <c:x val="5.967203752308739E-2"/>
          <c:y val="0.15989583333333332"/>
          <c:w val="0.91563660445222139"/>
          <c:h val="0.50442257217847764"/>
        </c:manualLayout>
      </c:layout>
      <c:barChart>
        <c:barDir val="col"/>
        <c:grouping val="clustered"/>
        <c:varyColors val="0"/>
        <c:ser>
          <c:idx val="0"/>
          <c:order val="0"/>
          <c:tx>
            <c:strRef>
              <c:f>'D13'!$N$3</c:f>
              <c:strCache>
                <c:ptCount val="1"/>
                <c:pt idx="0">
                  <c:v>Citywide</c:v>
                </c:pt>
              </c:strCache>
            </c:strRef>
          </c:tx>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noFill/>
              <a:prstDash val="solid"/>
            </a:ln>
            <a:effectLst>
              <a:outerShdw blurRad="38100" dist="25400" dir="2700000" algn="br" rotWithShape="0">
                <a:srgbClr val="000000">
                  <a:alpha val="60000"/>
                </a:srgbClr>
              </a:outerShdw>
            </a:effectLst>
          </c:spPr>
          <c:invertIfNegative val="0"/>
          <c:dLbls>
            <c:txPr>
              <a:bodyPr/>
              <a:lstStyle/>
              <a:p>
                <a:pPr>
                  <a:defRPr sz="1200"/>
                </a:pPr>
                <a:endParaRPr lang="en-US"/>
              </a:p>
            </c:txPr>
            <c:dLblPos val="outEnd"/>
            <c:showLegendKey val="0"/>
            <c:showVal val="1"/>
            <c:showCatName val="0"/>
            <c:showSerName val="0"/>
            <c:showPercent val="0"/>
            <c:showBubbleSize val="0"/>
            <c:showLeaderLines val="0"/>
          </c:dLbls>
          <c:cat>
            <c:strRef>
              <c:f>'D13'!$O$2:$X$2</c:f>
              <c:strCache>
                <c:ptCount val="10"/>
                <c:pt idx="0">
                  <c:v>Smaller class size</c:v>
                </c:pt>
                <c:pt idx="1">
                  <c:v>More preparation for state tests</c:v>
                </c:pt>
                <c:pt idx="2">
                  <c:v>More hands-on learning</c:v>
                </c:pt>
                <c:pt idx="3">
                  <c:v>Stronger enrichment programs</c:v>
                </c:pt>
                <c:pt idx="4">
                  <c:v>More effective teaching</c:v>
                </c:pt>
                <c:pt idx="5">
                  <c:v>Stronger arts programs</c:v>
                </c:pt>
                <c:pt idx="6">
                  <c:v>More effective school leadership</c:v>
                </c:pt>
                <c:pt idx="7">
                  <c:v>More rigorous curriculum</c:v>
                </c:pt>
                <c:pt idx="8">
                  <c:v>Better communication with parents</c:v>
                </c:pt>
                <c:pt idx="9">
                  <c:v>Less preparation for state tests</c:v>
                </c:pt>
              </c:strCache>
            </c:strRef>
          </c:cat>
          <c:val>
            <c:numRef>
              <c:f>'D13'!$O$3:$X$3</c:f>
              <c:numCache>
                <c:formatCode>0"%"</c:formatCode>
                <c:ptCount val="10"/>
                <c:pt idx="0">
                  <c:v>23</c:v>
                </c:pt>
                <c:pt idx="1">
                  <c:v>17</c:v>
                </c:pt>
                <c:pt idx="2">
                  <c:v>15</c:v>
                </c:pt>
                <c:pt idx="3">
                  <c:v>12</c:v>
                </c:pt>
                <c:pt idx="4">
                  <c:v>9</c:v>
                </c:pt>
                <c:pt idx="5">
                  <c:v>8</c:v>
                </c:pt>
                <c:pt idx="6">
                  <c:v>5</c:v>
                </c:pt>
                <c:pt idx="7">
                  <c:v>4</c:v>
                </c:pt>
                <c:pt idx="8">
                  <c:v>4</c:v>
                </c:pt>
                <c:pt idx="9">
                  <c:v>2</c:v>
                </c:pt>
              </c:numCache>
            </c:numRef>
          </c:val>
        </c:ser>
        <c:ser>
          <c:idx val="1"/>
          <c:order val="1"/>
          <c:tx>
            <c:strRef>
              <c:f>'D13'!$N$4</c:f>
              <c:strCache>
                <c:ptCount val="1"/>
                <c:pt idx="0">
                  <c:v>D13</c:v>
                </c:pt>
              </c:strCache>
            </c:strRef>
          </c:tx>
          <c:spPr>
            <a:solidFill>
              <a:schemeClr val="tx2"/>
            </a:solidFill>
            <a:ln w="9525" cap="flat" cmpd="sng" algn="ctr">
              <a:noFill/>
              <a:prstDash val="solid"/>
            </a:ln>
            <a:effectLst>
              <a:outerShdw blurRad="38100" dist="25400" dir="2700000" algn="br" rotWithShape="0">
                <a:srgbClr val="000000">
                  <a:alpha val="60000"/>
                </a:srgbClr>
              </a:outerShdw>
            </a:effectLst>
          </c:spPr>
          <c:invertIfNegative val="0"/>
          <c:dLbls>
            <c:dLbl>
              <c:idx val="1"/>
              <c:layout>
                <c:manualLayout>
                  <c:x val="1.3888888888888918E-2"/>
                  <c:y val="-2.6595744680851063E-3"/>
                </c:manualLayout>
              </c:layout>
              <c:dLblPos val="outEnd"/>
              <c:showLegendKey val="0"/>
              <c:showVal val="1"/>
              <c:showCatName val="0"/>
              <c:showSerName val="0"/>
              <c:showPercent val="0"/>
              <c:showBubbleSize val="0"/>
            </c:dLbl>
            <c:txPr>
              <a:bodyPr/>
              <a:lstStyle/>
              <a:p>
                <a:pPr>
                  <a:defRPr sz="1200"/>
                </a:pPr>
                <a:endParaRPr lang="en-US"/>
              </a:p>
            </c:txPr>
            <c:dLblPos val="outEnd"/>
            <c:showLegendKey val="0"/>
            <c:showVal val="1"/>
            <c:showCatName val="0"/>
            <c:showSerName val="0"/>
            <c:showPercent val="0"/>
            <c:showBubbleSize val="0"/>
            <c:showLeaderLines val="0"/>
          </c:dLbls>
          <c:cat>
            <c:strRef>
              <c:f>'D13'!$O$2:$X$2</c:f>
              <c:strCache>
                <c:ptCount val="10"/>
                <c:pt idx="0">
                  <c:v>Smaller class size</c:v>
                </c:pt>
                <c:pt idx="1">
                  <c:v>More preparation for state tests</c:v>
                </c:pt>
                <c:pt idx="2">
                  <c:v>More hands-on learning</c:v>
                </c:pt>
                <c:pt idx="3">
                  <c:v>Stronger enrichment programs</c:v>
                </c:pt>
                <c:pt idx="4">
                  <c:v>More effective teaching</c:v>
                </c:pt>
                <c:pt idx="5">
                  <c:v>Stronger arts programs</c:v>
                </c:pt>
                <c:pt idx="6">
                  <c:v>More effective school leadership</c:v>
                </c:pt>
                <c:pt idx="7">
                  <c:v>More rigorous curriculum</c:v>
                </c:pt>
                <c:pt idx="8">
                  <c:v>Better communication with parents</c:v>
                </c:pt>
                <c:pt idx="9">
                  <c:v>Less preparation for state tests</c:v>
                </c:pt>
              </c:strCache>
            </c:strRef>
          </c:cat>
          <c:val>
            <c:numRef>
              <c:f>'D13'!$O$4:$X$4</c:f>
              <c:numCache>
                <c:formatCode>0"%"</c:formatCode>
                <c:ptCount val="10"/>
                <c:pt idx="0">
                  <c:v>18.195121951219512</c:v>
                </c:pt>
                <c:pt idx="1">
                  <c:v>17.19047619047619</c:v>
                </c:pt>
                <c:pt idx="2">
                  <c:v>17.465116279069768</c:v>
                </c:pt>
                <c:pt idx="3">
                  <c:v>13.720930232558139</c:v>
                </c:pt>
                <c:pt idx="4">
                  <c:v>8.463414634146341</c:v>
                </c:pt>
                <c:pt idx="5">
                  <c:v>11.581395348837209</c:v>
                </c:pt>
                <c:pt idx="6">
                  <c:v>6.7435897435897436</c:v>
                </c:pt>
                <c:pt idx="7">
                  <c:v>4.6756756756756754</c:v>
                </c:pt>
                <c:pt idx="8">
                  <c:v>5.85</c:v>
                </c:pt>
                <c:pt idx="9">
                  <c:v>3</c:v>
                </c:pt>
              </c:numCache>
            </c:numRef>
          </c:val>
        </c:ser>
        <c:dLbls>
          <c:dLblPos val="outEnd"/>
          <c:showLegendKey val="0"/>
          <c:showVal val="1"/>
          <c:showCatName val="0"/>
          <c:showSerName val="0"/>
          <c:showPercent val="0"/>
          <c:showBubbleSize val="0"/>
        </c:dLbls>
        <c:gapWidth val="150"/>
        <c:axId val="37738752"/>
        <c:axId val="37739904"/>
      </c:barChart>
      <c:catAx>
        <c:axId val="37738752"/>
        <c:scaling>
          <c:orientation val="minMax"/>
        </c:scaling>
        <c:delete val="0"/>
        <c:axPos val="b"/>
        <c:majorTickMark val="out"/>
        <c:minorTickMark val="none"/>
        <c:tickLblPos val="nextTo"/>
        <c:crossAx val="37739904"/>
        <c:crosses val="autoZero"/>
        <c:auto val="1"/>
        <c:lblAlgn val="ctr"/>
        <c:lblOffset val="100"/>
        <c:noMultiLvlLbl val="0"/>
      </c:catAx>
      <c:valAx>
        <c:axId val="37739904"/>
        <c:scaling>
          <c:orientation val="minMax"/>
        </c:scaling>
        <c:delete val="0"/>
        <c:axPos val="l"/>
        <c:numFmt formatCode="0&quot;%&quot;" sourceLinked="1"/>
        <c:majorTickMark val="out"/>
        <c:minorTickMark val="none"/>
        <c:tickLblPos val="nextTo"/>
        <c:crossAx val="37738752"/>
        <c:crosses val="autoZero"/>
        <c:crossBetween val="between"/>
      </c:valAx>
    </c:plotArea>
    <c:legend>
      <c:legendPos val="r"/>
      <c:layout>
        <c:manualLayout>
          <c:xMode val="edge"/>
          <c:yMode val="edge"/>
          <c:x val="0.83358413531641873"/>
          <c:y val="0.27401532920087118"/>
          <c:w val="0.13246524739963061"/>
          <c:h val="7.8232744178254307E-2"/>
        </c:manualLayout>
      </c:layout>
      <c:overlay val="0"/>
      <c:txPr>
        <a:bodyPr/>
        <a:lstStyle/>
        <a:p>
          <a:pPr>
            <a:defRPr sz="1400"/>
          </a:pPr>
          <a:endParaRPr lang="en-US"/>
        </a:p>
      </c:txPr>
    </c:legend>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'D13'!$C$2:$C$6</c:f>
              <c:strCache>
                <c:ptCount val="5"/>
                <c:pt idx="0">
                  <c:v>P.S. 8</c:v>
                </c:pt>
                <c:pt idx="1">
                  <c:v>P.S. 282</c:v>
                </c:pt>
                <c:pt idx="2">
                  <c:v>P.S. 46</c:v>
                </c:pt>
                <c:pt idx="3">
                  <c:v>P.S. 11</c:v>
                </c:pt>
                <c:pt idx="4">
                  <c:v>P.S. 20</c:v>
                </c:pt>
              </c:strCache>
            </c:strRef>
          </c:cat>
          <c:val>
            <c:numRef>
              <c:f>'D13'!$D$2:$D$6</c:f>
              <c:numCache>
                <c:formatCode>General</c:formatCode>
                <c:ptCount val="5"/>
                <c:pt idx="0">
                  <c:v>142</c:v>
                </c:pt>
                <c:pt idx="1">
                  <c:v>107</c:v>
                </c:pt>
                <c:pt idx="2">
                  <c:v>102</c:v>
                </c:pt>
                <c:pt idx="3">
                  <c:v>101</c:v>
                </c:pt>
                <c:pt idx="4">
                  <c:v>100</c:v>
                </c:pt>
              </c:numCache>
            </c:numRef>
          </c:val>
        </c:ser>
        <c:dLbls>
          <c:showLegendKey val="0"/>
          <c:showVal val="0"/>
          <c:showCatName val="0"/>
          <c:showSerName val="0"/>
          <c:showPercent val="0"/>
          <c:showBubbleSize val="0"/>
        </c:dLbls>
        <c:gapWidth val="150"/>
        <c:axId val="66439808"/>
        <c:axId val="66441600"/>
      </c:barChart>
      <c:catAx>
        <c:axId val="66439808"/>
        <c:scaling>
          <c:orientation val="minMax"/>
        </c:scaling>
        <c:delete val="0"/>
        <c:axPos val="b"/>
        <c:majorTickMark val="out"/>
        <c:minorTickMark val="none"/>
        <c:tickLblPos val="nextTo"/>
        <c:crossAx val="66441600"/>
        <c:crosses val="autoZero"/>
        <c:auto val="1"/>
        <c:lblAlgn val="ctr"/>
        <c:lblOffset val="100"/>
        <c:noMultiLvlLbl val="0"/>
      </c:catAx>
      <c:valAx>
        <c:axId val="66441600"/>
        <c:scaling>
          <c:orientation val="minMax"/>
        </c:scaling>
        <c:delete val="0"/>
        <c:axPos val="l"/>
        <c:numFmt formatCode="General" sourceLinked="1"/>
        <c:majorTickMark val="out"/>
        <c:minorTickMark val="none"/>
        <c:tickLblPos val="nextTo"/>
        <c:crossAx val="66439808"/>
        <c:crosses val="autoZero"/>
        <c:crossBetween val="between"/>
      </c:valAx>
    </c:plotArea>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'Brooklyn HS'!$C$2:$C$19</c:f>
              <c:strCache>
                <c:ptCount val="18"/>
                <c:pt idx="0">
                  <c:v>BKLYN COLL ACAD (AT BKLYN COLL)</c:v>
                </c:pt>
                <c:pt idx="1">
                  <c:v>MIDDLE COLLEGE HS</c:v>
                </c:pt>
                <c:pt idx="2">
                  <c:v>EAST NY FAMILY ACADEMY</c:v>
                </c:pt>
                <c:pt idx="3">
                  <c:v>FORT HAMILTON HS</c:v>
                </c:pt>
                <c:pt idx="4">
                  <c:v>MIDWOOD HS</c:v>
                </c:pt>
                <c:pt idx="5">
                  <c:v>NEW UTRECHT HS</c:v>
                </c:pt>
                <c:pt idx="6">
                  <c:v>JAMES MADISON HS</c:v>
                </c:pt>
                <c:pt idx="7">
                  <c:v>LEON GOLDSTEIN HS</c:v>
                </c:pt>
                <c:pt idx="8">
                  <c:v>EDWARD R. MURROW HS</c:v>
                </c:pt>
                <c:pt idx="9">
                  <c:v>BROOKLYN TECH HS</c:v>
                </c:pt>
                <c:pt idx="10">
                  <c:v>BEDFORD ACADEMY</c:v>
                </c:pt>
                <c:pt idx="11">
                  <c:v>FRANKLIN D. ROOSEVELT HS</c:v>
                </c:pt>
                <c:pt idx="12">
                  <c:v>ABRAHAM LINCOLN HS</c:v>
                </c:pt>
                <c:pt idx="13">
                  <c:v>BROOKLYN STUDIO  (TANDEM K128)</c:v>
                </c:pt>
                <c:pt idx="14">
                  <c:v>TELECOM. ARTS &amp; TECH.</c:v>
                </c:pt>
                <c:pt idx="15">
                  <c:v>ADAMS STREET EDUCATIONAL CAMPUS</c:v>
                </c:pt>
                <c:pt idx="16">
                  <c:v>SUNSET PARK HS</c:v>
                </c:pt>
                <c:pt idx="17">
                  <c:v>CESIAH TORO MULLANE SCHOOL</c:v>
                </c:pt>
              </c:strCache>
            </c:strRef>
          </c:cat>
          <c:val>
            <c:numRef>
              <c:f>'Brooklyn HS'!$D$2:$D$19</c:f>
              <c:numCache>
                <c:formatCode>General</c:formatCode>
                <c:ptCount val="18"/>
                <c:pt idx="0">
                  <c:v>214</c:v>
                </c:pt>
                <c:pt idx="1">
                  <c:v>172</c:v>
                </c:pt>
                <c:pt idx="2">
                  <c:v>164</c:v>
                </c:pt>
                <c:pt idx="3">
                  <c:v>159</c:v>
                </c:pt>
                <c:pt idx="4">
                  <c:v>159</c:v>
                </c:pt>
                <c:pt idx="5">
                  <c:v>152</c:v>
                </c:pt>
                <c:pt idx="6">
                  <c:v>134</c:v>
                </c:pt>
                <c:pt idx="7">
                  <c:v>130</c:v>
                </c:pt>
                <c:pt idx="8">
                  <c:v>123</c:v>
                </c:pt>
                <c:pt idx="9">
                  <c:v>121</c:v>
                </c:pt>
                <c:pt idx="10">
                  <c:v>120</c:v>
                </c:pt>
                <c:pt idx="11">
                  <c:v>119</c:v>
                </c:pt>
                <c:pt idx="12">
                  <c:v>118</c:v>
                </c:pt>
                <c:pt idx="13">
                  <c:v>112</c:v>
                </c:pt>
                <c:pt idx="14">
                  <c:v>108</c:v>
                </c:pt>
                <c:pt idx="15">
                  <c:v>104</c:v>
                </c:pt>
                <c:pt idx="16">
                  <c:v>103</c:v>
                </c:pt>
                <c:pt idx="17">
                  <c:v>103</c:v>
                </c:pt>
              </c:numCache>
            </c:numRef>
          </c:val>
        </c:ser>
        <c:dLbls>
          <c:showLegendKey val="0"/>
          <c:showVal val="0"/>
          <c:showCatName val="0"/>
          <c:showSerName val="0"/>
          <c:showPercent val="0"/>
          <c:showBubbleSize val="0"/>
        </c:dLbls>
        <c:gapWidth val="150"/>
        <c:axId val="66626688"/>
        <c:axId val="66628224"/>
      </c:barChart>
      <c:catAx>
        <c:axId val="66626688"/>
        <c:scaling>
          <c:orientation val="minMax"/>
        </c:scaling>
        <c:delete val="0"/>
        <c:axPos val="b"/>
        <c:majorTickMark val="out"/>
        <c:minorTickMark val="none"/>
        <c:tickLblPos val="nextTo"/>
        <c:crossAx val="66628224"/>
        <c:crosses val="autoZero"/>
        <c:auto val="1"/>
        <c:lblAlgn val="ctr"/>
        <c:lblOffset val="100"/>
        <c:noMultiLvlLbl val="0"/>
      </c:catAx>
      <c:valAx>
        <c:axId val="66628224"/>
        <c:scaling>
          <c:orientation val="minMax"/>
        </c:scaling>
        <c:delete val="0"/>
        <c:axPos val="l"/>
        <c:numFmt formatCode="General" sourceLinked="1"/>
        <c:majorTickMark val="out"/>
        <c:minorTickMark val="none"/>
        <c:tickLblPos val="nextTo"/>
        <c:crossAx val="66626688"/>
        <c:crosses val="autoZero"/>
        <c:crossBetween val="between"/>
      </c:valAx>
    </c:plotArea>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invertIfNegative val="0"/>
          <c:dPt>
            <c:idx val="0"/>
            <c:invertIfNegative val="0"/>
            <c:bubble3D val="0"/>
            <c:spPr>
              <a:solidFill>
                <a:srgbClr val="C0504D"/>
              </a:solidFill>
            </c:spPr>
          </c:dPt>
          <c:dLbls>
            <c:showLegendKey val="0"/>
            <c:showVal val="1"/>
            <c:showCatName val="0"/>
            <c:showSerName val="0"/>
            <c:showPercent val="0"/>
            <c:showBubbleSize val="0"/>
            <c:showLeaderLines val="0"/>
          </c:dLbls>
          <c:cat>
            <c:strRef>
              <c:f>Brooklyn!$A$16:$A$19</c:f>
              <c:strCache>
                <c:ptCount val="4"/>
                <c:pt idx="0">
                  <c:v>ES and MS New Seats from Capital Plan FY 2015-2019</c:v>
                </c:pt>
                <c:pt idx="1">
                  <c:v>Enrollment Projections, Statistical Forecasting 2011-2021</c:v>
                </c:pt>
                <c:pt idx="2">
                  <c:v>Enrollment Projections, Grier Partnership 2011-2021</c:v>
                </c:pt>
                <c:pt idx="3">
                  <c:v>Housing Starts, Estimated Growth 2012-2021</c:v>
                </c:pt>
              </c:strCache>
            </c:strRef>
          </c:cat>
          <c:val>
            <c:numRef>
              <c:f>Brooklyn!$B$16:$B$19</c:f>
              <c:numCache>
                <c:formatCode>#,##0</c:formatCode>
                <c:ptCount val="4"/>
                <c:pt idx="0">
                  <c:v>1090</c:v>
                </c:pt>
                <c:pt idx="1">
                  <c:v>1035</c:v>
                </c:pt>
                <c:pt idx="2">
                  <c:v>1191</c:v>
                </c:pt>
                <c:pt idx="3">
                  <c:v>3094</c:v>
                </c:pt>
              </c:numCache>
            </c:numRef>
          </c:val>
        </c:ser>
        <c:dLbls>
          <c:showLegendKey val="0"/>
          <c:showVal val="0"/>
          <c:showCatName val="0"/>
          <c:showSerName val="0"/>
          <c:showPercent val="0"/>
          <c:showBubbleSize val="0"/>
        </c:dLbls>
        <c:gapWidth val="150"/>
        <c:axId val="66998272"/>
        <c:axId val="66999808"/>
      </c:barChart>
      <c:catAx>
        <c:axId val="66998272"/>
        <c:scaling>
          <c:orientation val="minMax"/>
        </c:scaling>
        <c:delete val="0"/>
        <c:axPos val="b"/>
        <c:majorTickMark val="out"/>
        <c:minorTickMark val="none"/>
        <c:tickLblPos val="nextTo"/>
        <c:crossAx val="66999808"/>
        <c:crosses val="autoZero"/>
        <c:auto val="1"/>
        <c:lblAlgn val="ctr"/>
        <c:lblOffset val="100"/>
        <c:noMultiLvlLbl val="0"/>
      </c:catAx>
      <c:valAx>
        <c:axId val="66999808"/>
        <c:scaling>
          <c:orientation val="minMax"/>
        </c:scaling>
        <c:delete val="0"/>
        <c:axPos val="l"/>
        <c:numFmt formatCode="#,##0" sourceLinked="1"/>
        <c:majorTickMark val="out"/>
        <c:minorTickMark val="none"/>
        <c:tickLblPos val="nextTo"/>
        <c:crossAx val="66998272"/>
        <c:crosses val="autoZero"/>
        <c:crossBetween val="between"/>
      </c:valAx>
    </c:plotArea>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Pt>
            <c:idx val="1"/>
            <c:invertIfNegative val="0"/>
            <c:bubble3D val="0"/>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solidFill>
                  <a:schemeClr val="accent1"/>
                </a:solidFill>
                <a:prstDash val="solid"/>
              </a:ln>
              <a:effectLst>
                <a:outerShdw blurRad="38100" dist="25400" dir="2700000" algn="br" rotWithShape="0">
                  <a:srgbClr val="000000">
                    <a:alpha val="60000"/>
                  </a:srgbClr>
                </a:outerShdw>
              </a:effectLst>
            </c:spPr>
          </c:dPt>
          <c:dPt>
            <c:idx val="2"/>
            <c:invertIfNegative val="0"/>
            <c:bubble3D val="0"/>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solidFill>
                  <a:schemeClr val="accent1"/>
                </a:solidFill>
                <a:prstDash val="solid"/>
              </a:ln>
              <a:effectLst>
                <a:outerShdw blurRad="38100" dist="25400" dir="2700000" algn="br" rotWithShape="0">
                  <a:srgbClr val="000000">
                    <a:alpha val="60000"/>
                  </a:srgbClr>
                </a:outerShdw>
              </a:effectLst>
            </c:spPr>
          </c:dPt>
          <c:dPt>
            <c:idx val="3"/>
            <c:invertIfNegative val="0"/>
            <c:bubble3D val="0"/>
            <c:spPr>
              <a:solidFill>
                <a:schemeClr val="tx2"/>
              </a:solidFill>
            </c:spPr>
          </c:dPt>
          <c:dLbls>
            <c:txPr>
              <a:bodyPr/>
              <a:lstStyle/>
              <a:p>
                <a:pPr>
                  <a:defRPr sz="1400"/>
                </a:pPr>
                <a:endParaRPr lang="en-US"/>
              </a:p>
            </c:txPr>
            <c:showLegendKey val="0"/>
            <c:showVal val="1"/>
            <c:showCatName val="0"/>
            <c:showSerName val="0"/>
            <c:showPercent val="0"/>
            <c:showBubbleSize val="0"/>
            <c:showLeaderLines val="0"/>
          </c:dLbls>
          <c:cat>
            <c:strRef>
              <c:f>Sheet1!$A$1:$A$4</c:f>
              <c:strCache>
                <c:ptCount val="4"/>
                <c:pt idx="0">
                  <c:v>Statistical Forecasting 2011-2021 </c:v>
                </c:pt>
                <c:pt idx="1">
                  <c:v>Grier Partnership 2011-2021</c:v>
                </c:pt>
                <c:pt idx="2">
                  <c:v>Housing Starts, Estimated Growth 2012-2021</c:v>
                </c:pt>
                <c:pt idx="3">
                  <c:v>Capital Plan, New Seats 2015-2019</c:v>
                </c:pt>
              </c:strCache>
            </c:strRef>
          </c:cat>
          <c:val>
            <c:numRef>
              <c:f>Sheet1!$B$1:$B$4</c:f>
              <c:numCache>
                <c:formatCode>#,##0</c:formatCode>
                <c:ptCount val="4"/>
                <c:pt idx="0">
                  <c:v>40589</c:v>
                </c:pt>
                <c:pt idx="1">
                  <c:v>51954</c:v>
                </c:pt>
                <c:pt idx="2">
                  <c:v>38244</c:v>
                </c:pt>
                <c:pt idx="3">
                  <c:v>36654</c:v>
                </c:pt>
              </c:numCache>
            </c:numRef>
          </c:val>
        </c:ser>
        <c:dLbls>
          <c:showLegendKey val="0"/>
          <c:showVal val="0"/>
          <c:showCatName val="0"/>
          <c:showSerName val="0"/>
          <c:showPercent val="0"/>
          <c:showBubbleSize val="0"/>
        </c:dLbls>
        <c:gapWidth val="150"/>
        <c:axId val="67042688"/>
        <c:axId val="67056768"/>
      </c:barChart>
      <c:catAx>
        <c:axId val="67042688"/>
        <c:scaling>
          <c:orientation val="minMax"/>
        </c:scaling>
        <c:delete val="0"/>
        <c:axPos val="b"/>
        <c:majorTickMark val="out"/>
        <c:minorTickMark val="none"/>
        <c:tickLblPos val="nextTo"/>
        <c:txPr>
          <a:bodyPr/>
          <a:lstStyle/>
          <a:p>
            <a:pPr>
              <a:defRPr sz="1200"/>
            </a:pPr>
            <a:endParaRPr lang="en-US"/>
          </a:p>
        </c:txPr>
        <c:crossAx val="67056768"/>
        <c:crosses val="autoZero"/>
        <c:auto val="1"/>
        <c:lblAlgn val="ctr"/>
        <c:lblOffset val="100"/>
        <c:noMultiLvlLbl val="0"/>
      </c:catAx>
      <c:valAx>
        <c:axId val="67056768"/>
        <c:scaling>
          <c:orientation val="minMax"/>
        </c:scaling>
        <c:delete val="0"/>
        <c:axPos val="l"/>
        <c:numFmt formatCode="#,##0" sourceLinked="1"/>
        <c:majorTickMark val="out"/>
        <c:minorTickMark val="none"/>
        <c:tickLblPos val="nextTo"/>
        <c:crossAx val="67042688"/>
        <c:crosses val="autoZero"/>
        <c:crossBetween val="between"/>
      </c:valAx>
    </c:plotArea>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9"/>
    </mc:Choice>
    <mc:Fallback>
      <c:style val="19"/>
    </mc:Fallback>
  </mc:AlternateContent>
  <c:chart>
    <c:autoTitleDeleted val="0"/>
    <c:plotArea>
      <c:layout/>
      <c:barChart>
        <c:barDir val="col"/>
        <c:grouping val="clustered"/>
        <c:varyColors val="0"/>
        <c:ser>
          <c:idx val="0"/>
          <c:order val="0"/>
          <c:invertIfNegative val="0"/>
          <c:dPt>
            <c:idx val="1"/>
            <c:invertIfNegative val="0"/>
            <c:bubble3D val="0"/>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solidFill>
                  <a:schemeClr val="accent1"/>
                </a:solidFill>
                <a:prstDash val="solid"/>
              </a:ln>
              <a:effectLst>
                <a:outerShdw blurRad="38100" dist="25400" dir="2700000" algn="br" rotWithShape="0">
                  <a:srgbClr val="000000">
                    <a:alpha val="60000"/>
                  </a:srgbClr>
                </a:outerShdw>
              </a:effectLst>
            </c:spPr>
          </c:dPt>
          <c:dPt>
            <c:idx val="2"/>
            <c:invertIfNegative val="0"/>
            <c:bubble3D val="0"/>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solidFill>
                  <a:schemeClr val="accent1"/>
                </a:solidFill>
                <a:prstDash val="solid"/>
              </a:ln>
              <a:effectLst>
                <a:outerShdw blurRad="38100" dist="25400" dir="2700000" algn="br" rotWithShape="0">
                  <a:srgbClr val="000000">
                    <a:alpha val="60000"/>
                  </a:srgbClr>
                </a:outerShdw>
              </a:effectLst>
            </c:spPr>
          </c:dPt>
          <c:dPt>
            <c:idx val="3"/>
            <c:invertIfNegative val="0"/>
            <c:bubble3D val="0"/>
            <c:spPr>
              <a:solidFill>
                <a:schemeClr val="tx2"/>
              </a:solidFill>
            </c:spPr>
          </c:dPt>
          <c:dLbls>
            <c:dLbl>
              <c:idx val="2"/>
              <c:layout>
                <c:manualLayout>
                  <c:x val="0"/>
                  <c:y val="-2.4725274725274724E-2"/>
                </c:manualLayout>
              </c:layout>
              <c:showLegendKey val="0"/>
              <c:showVal val="1"/>
              <c:showCatName val="0"/>
              <c:showSerName val="0"/>
              <c:showPercent val="0"/>
              <c:showBubbleSize val="0"/>
            </c:dLbl>
            <c:txPr>
              <a:bodyPr/>
              <a:lstStyle/>
              <a:p>
                <a:pPr>
                  <a:defRPr sz="1400"/>
                </a:pPr>
                <a:endParaRPr lang="en-US"/>
              </a:p>
            </c:txPr>
            <c:showLegendKey val="0"/>
            <c:showVal val="1"/>
            <c:showCatName val="0"/>
            <c:showSerName val="0"/>
            <c:showPercent val="0"/>
            <c:showBubbleSize val="0"/>
            <c:showLeaderLines val="0"/>
          </c:dLbls>
          <c:cat>
            <c:strRef>
              <c:f>HS!$I$16:$I$19</c:f>
              <c:strCache>
                <c:ptCount val="4"/>
                <c:pt idx="0">
                  <c:v>Statistical Forecasting 2011-2021</c:v>
                </c:pt>
                <c:pt idx="1">
                  <c:v>Grier Partnership 2011-2021</c:v>
                </c:pt>
                <c:pt idx="2">
                  <c:v>Housing Starts, Estimated Growth 2012-2021</c:v>
                </c:pt>
                <c:pt idx="3">
                  <c:v>Capital Plan, New Seats 2015-2019</c:v>
                </c:pt>
              </c:strCache>
            </c:strRef>
          </c:cat>
          <c:val>
            <c:numRef>
              <c:f>HS!$J$16:$J$19</c:f>
              <c:numCache>
                <c:formatCode>#,##0</c:formatCode>
                <c:ptCount val="4"/>
                <c:pt idx="0">
                  <c:v>19461</c:v>
                </c:pt>
                <c:pt idx="1">
                  <c:v>18387</c:v>
                </c:pt>
                <c:pt idx="2">
                  <c:v>13483</c:v>
                </c:pt>
                <c:pt idx="3">
                  <c:v>3102</c:v>
                </c:pt>
              </c:numCache>
            </c:numRef>
          </c:val>
        </c:ser>
        <c:dLbls>
          <c:showLegendKey val="0"/>
          <c:showVal val="0"/>
          <c:showCatName val="0"/>
          <c:showSerName val="0"/>
          <c:showPercent val="0"/>
          <c:showBubbleSize val="0"/>
        </c:dLbls>
        <c:gapWidth val="150"/>
        <c:axId val="67092480"/>
        <c:axId val="67094016"/>
      </c:barChart>
      <c:catAx>
        <c:axId val="67092480"/>
        <c:scaling>
          <c:orientation val="minMax"/>
        </c:scaling>
        <c:delete val="0"/>
        <c:axPos val="b"/>
        <c:majorTickMark val="out"/>
        <c:minorTickMark val="none"/>
        <c:tickLblPos val="nextTo"/>
        <c:txPr>
          <a:bodyPr/>
          <a:lstStyle/>
          <a:p>
            <a:pPr>
              <a:defRPr sz="1200"/>
            </a:pPr>
            <a:endParaRPr lang="en-US"/>
          </a:p>
        </c:txPr>
        <c:crossAx val="67094016"/>
        <c:crosses val="autoZero"/>
        <c:auto val="1"/>
        <c:lblAlgn val="ctr"/>
        <c:lblOffset val="100"/>
        <c:noMultiLvlLbl val="0"/>
      </c:catAx>
      <c:valAx>
        <c:axId val="67094016"/>
        <c:scaling>
          <c:orientation val="minMax"/>
          <c:max val="20000"/>
        </c:scaling>
        <c:delete val="0"/>
        <c:axPos val="l"/>
        <c:numFmt formatCode="#,##0" sourceLinked="1"/>
        <c:majorTickMark val="out"/>
        <c:minorTickMark val="none"/>
        <c:tickLblPos val="nextTo"/>
        <c:crossAx val="67092480"/>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2646665694565956E-2"/>
          <c:y val="3.3385416666666667E-2"/>
          <c:w val="0.85607988237581401"/>
          <c:h val="0.83385191108923884"/>
        </c:manualLayout>
      </c:layout>
      <c:lineChart>
        <c:grouping val="standard"/>
        <c:varyColors val="0"/>
        <c:ser>
          <c:idx val="0"/>
          <c:order val="0"/>
          <c:tx>
            <c:strRef>
              <c:f>'D13'!$A$3</c:f>
              <c:strCache>
                <c:ptCount val="1"/>
                <c:pt idx="0">
                  <c:v>C4E goals</c:v>
                </c:pt>
              </c:strCache>
            </c:strRef>
          </c:tx>
          <c:spPr>
            <a:ln>
              <a:solidFill>
                <a:srgbClr val="008000"/>
              </a:solidFill>
            </a:ln>
          </c:spPr>
          <c:marker>
            <c:symbol val="none"/>
          </c:marker>
          <c:dLbls>
            <c:dLbl>
              <c:idx val="0"/>
              <c:layout>
                <c:manualLayout>
                  <c:x val="-4.5207631874298541E-2"/>
                  <c:y val="3.8480032650459201E-3"/>
                </c:manualLayout>
              </c:layout>
              <c:dLblPos val="r"/>
              <c:showLegendKey val="0"/>
              <c:showVal val="1"/>
              <c:showCatName val="0"/>
              <c:showSerName val="0"/>
              <c:showPercent val="0"/>
              <c:showBubbleSize val="0"/>
            </c:dLbl>
            <c:dLbl>
              <c:idx val="2"/>
              <c:layout>
                <c:manualLayout>
                  <c:x val="-8.4702669742039827E-2"/>
                  <c:y val="1.154400979513776E-2"/>
                </c:manualLayout>
              </c:layout>
              <c:dLblPos val="r"/>
              <c:showLegendKey val="0"/>
              <c:showVal val="1"/>
              <c:showCatName val="0"/>
              <c:showSerName val="0"/>
              <c:showPercent val="0"/>
              <c:showBubbleSize val="0"/>
            </c:dLbl>
            <c:dLblPos val="l"/>
            <c:showLegendKey val="0"/>
            <c:showVal val="1"/>
            <c:showCatName val="0"/>
            <c:showSerName val="0"/>
            <c:showPercent val="0"/>
            <c:showBubbleSize val="0"/>
            <c:showLeaderLines val="0"/>
          </c:dLbls>
          <c:cat>
            <c:strRef>
              <c:f>'D13'!$B$2:$J$2</c:f>
              <c:strCache>
                <c:ptCount val="9"/>
                <c:pt idx="0">
                  <c:v>Baseline</c:v>
                </c:pt>
                <c:pt idx="1">
                  <c:v>2007-8</c:v>
                </c:pt>
                <c:pt idx="2">
                  <c:v>2008-9</c:v>
                </c:pt>
                <c:pt idx="3">
                  <c:v>2009-10</c:v>
                </c:pt>
                <c:pt idx="4">
                  <c:v>2010-11</c:v>
                </c:pt>
                <c:pt idx="5">
                  <c:v>2011-12</c:v>
                </c:pt>
                <c:pt idx="6">
                  <c:v>2012-13</c:v>
                </c:pt>
                <c:pt idx="7">
                  <c:v>2013-14</c:v>
                </c:pt>
                <c:pt idx="8">
                  <c:v>2014-15</c:v>
                </c:pt>
              </c:strCache>
            </c:strRef>
          </c:cat>
          <c:val>
            <c:numRef>
              <c:f>'D13'!$B$3:$J$3</c:f>
              <c:numCache>
                <c:formatCode>General</c:formatCode>
                <c:ptCount val="9"/>
                <c:pt idx="0">
                  <c:v>21</c:v>
                </c:pt>
                <c:pt idx="1">
                  <c:v>20.7</c:v>
                </c:pt>
                <c:pt idx="2">
                  <c:v>20.5</c:v>
                </c:pt>
                <c:pt idx="3">
                  <c:v>20.3</c:v>
                </c:pt>
                <c:pt idx="4">
                  <c:v>20.100000000000001</c:v>
                </c:pt>
                <c:pt idx="5">
                  <c:v>19.899999999999999</c:v>
                </c:pt>
                <c:pt idx="6">
                  <c:v>19.899999999999999</c:v>
                </c:pt>
                <c:pt idx="7">
                  <c:v>19.899999999999999</c:v>
                </c:pt>
                <c:pt idx="8">
                  <c:v>19.899999999999999</c:v>
                </c:pt>
              </c:numCache>
            </c:numRef>
          </c:val>
          <c:smooth val="0"/>
        </c:ser>
        <c:ser>
          <c:idx val="1"/>
          <c:order val="1"/>
          <c:tx>
            <c:strRef>
              <c:f>'D13'!$A$4</c:f>
              <c:strCache>
                <c:ptCount val="1"/>
                <c:pt idx="0">
                  <c:v>Citywide actual</c:v>
                </c:pt>
              </c:strCache>
            </c:strRef>
          </c:tx>
          <c:spPr>
            <a:ln>
              <a:solidFill>
                <a:srgbClr val="FF0000"/>
              </a:solidFill>
            </a:ln>
          </c:spPr>
          <c:marker>
            <c:symbol val="none"/>
          </c:marker>
          <c:dLbls>
            <c:dLblPos val="t"/>
            <c:showLegendKey val="0"/>
            <c:showVal val="1"/>
            <c:showCatName val="0"/>
            <c:showSerName val="0"/>
            <c:showPercent val="0"/>
            <c:showBubbleSize val="0"/>
            <c:showLeaderLines val="0"/>
          </c:dLbls>
          <c:cat>
            <c:strRef>
              <c:f>'D13'!$B$2:$J$2</c:f>
              <c:strCache>
                <c:ptCount val="9"/>
                <c:pt idx="0">
                  <c:v>Baseline</c:v>
                </c:pt>
                <c:pt idx="1">
                  <c:v>2007-8</c:v>
                </c:pt>
                <c:pt idx="2">
                  <c:v>2008-9</c:v>
                </c:pt>
                <c:pt idx="3">
                  <c:v>2009-10</c:v>
                </c:pt>
                <c:pt idx="4">
                  <c:v>2010-11</c:v>
                </c:pt>
                <c:pt idx="5">
                  <c:v>2011-12</c:v>
                </c:pt>
                <c:pt idx="6">
                  <c:v>2012-13</c:v>
                </c:pt>
                <c:pt idx="7">
                  <c:v>2013-14</c:v>
                </c:pt>
                <c:pt idx="8">
                  <c:v>2014-15</c:v>
                </c:pt>
              </c:strCache>
            </c:strRef>
          </c:cat>
          <c:val>
            <c:numRef>
              <c:f>'D13'!$B$4:$J$4</c:f>
              <c:numCache>
                <c:formatCode>General</c:formatCode>
                <c:ptCount val="9"/>
                <c:pt idx="0">
                  <c:v>21</c:v>
                </c:pt>
                <c:pt idx="1">
                  <c:v>20.9</c:v>
                </c:pt>
                <c:pt idx="2">
                  <c:v>21.4</c:v>
                </c:pt>
                <c:pt idx="3">
                  <c:v>22.1</c:v>
                </c:pt>
                <c:pt idx="4">
                  <c:v>22.9</c:v>
                </c:pt>
                <c:pt idx="5">
                  <c:v>23.9</c:v>
                </c:pt>
                <c:pt idx="6">
                  <c:v>24.5</c:v>
                </c:pt>
                <c:pt idx="7" formatCode="0.0">
                  <c:v>24.86</c:v>
                </c:pt>
                <c:pt idx="8" formatCode="0.0">
                  <c:v>24.70293504689128</c:v>
                </c:pt>
              </c:numCache>
            </c:numRef>
          </c:val>
          <c:smooth val="0"/>
        </c:ser>
        <c:ser>
          <c:idx val="2"/>
          <c:order val="2"/>
          <c:tx>
            <c:strRef>
              <c:f>'D13'!$A$5</c:f>
              <c:strCache>
                <c:ptCount val="1"/>
                <c:pt idx="0">
                  <c:v>D13</c:v>
                </c:pt>
              </c:strCache>
            </c:strRef>
          </c:tx>
          <c:spPr>
            <a:ln>
              <a:solidFill>
                <a:srgbClr val="002060"/>
              </a:solidFill>
            </a:ln>
          </c:spPr>
          <c:marker>
            <c:symbol val="none"/>
          </c:marker>
          <c:dLbls>
            <c:dLbl>
              <c:idx val="0"/>
              <c:layout>
                <c:manualLayout>
                  <c:x val="-3.6739750965472752E-2"/>
                  <c:y val="-1.9634512407992577E-2"/>
                </c:manualLayout>
              </c:layout>
              <c:dLblPos val="r"/>
              <c:showLegendKey val="0"/>
              <c:showVal val="1"/>
              <c:showCatName val="0"/>
              <c:showSerName val="0"/>
              <c:showPercent val="0"/>
              <c:showBubbleSize val="0"/>
            </c:dLbl>
            <c:dLbl>
              <c:idx val="1"/>
              <c:layout>
                <c:manualLayout>
                  <c:x val="-3.8984419876808327E-2"/>
                  <c:y val="-3.5026525468176258E-2"/>
                </c:manualLayout>
              </c:layout>
              <c:dLblPos val="r"/>
              <c:showLegendKey val="0"/>
              <c:showVal val="1"/>
              <c:showCatName val="0"/>
              <c:showSerName val="0"/>
              <c:showPercent val="0"/>
              <c:showBubbleSize val="0"/>
            </c:dLbl>
            <c:dLbl>
              <c:idx val="2"/>
              <c:layout>
                <c:manualLayout>
                  <c:x val="-2.4880431612715078E-2"/>
                  <c:y val="4.1536458333333331E-2"/>
                </c:manualLayout>
              </c:layout>
              <c:dLblPos val="r"/>
              <c:showLegendKey val="0"/>
              <c:showVal val="1"/>
              <c:showCatName val="0"/>
              <c:showSerName val="0"/>
              <c:showPercent val="0"/>
              <c:showBubbleSize val="0"/>
            </c:dLbl>
            <c:dLbl>
              <c:idx val="3"/>
              <c:layout>
                <c:manualLayout>
                  <c:x val="-2.0250801983085449E-2"/>
                  <c:y val="3.8932291666666667E-2"/>
                </c:manualLayout>
              </c:layout>
              <c:dLblPos val="r"/>
              <c:showLegendKey val="0"/>
              <c:showVal val="1"/>
              <c:showCatName val="0"/>
              <c:showSerName val="0"/>
              <c:showPercent val="0"/>
              <c:showBubbleSize val="0"/>
            </c:dLbl>
            <c:dLblPos val="t"/>
            <c:showLegendKey val="0"/>
            <c:showVal val="1"/>
            <c:showCatName val="0"/>
            <c:showSerName val="0"/>
            <c:showPercent val="0"/>
            <c:showBubbleSize val="0"/>
            <c:showLeaderLines val="0"/>
          </c:dLbls>
          <c:cat>
            <c:strRef>
              <c:f>'D13'!$B$2:$J$2</c:f>
              <c:strCache>
                <c:ptCount val="9"/>
                <c:pt idx="0">
                  <c:v>Baseline</c:v>
                </c:pt>
                <c:pt idx="1">
                  <c:v>2007-8</c:v>
                </c:pt>
                <c:pt idx="2">
                  <c:v>2008-9</c:v>
                </c:pt>
                <c:pt idx="3">
                  <c:v>2009-10</c:v>
                </c:pt>
                <c:pt idx="4">
                  <c:v>2010-11</c:v>
                </c:pt>
                <c:pt idx="5">
                  <c:v>2011-12</c:v>
                </c:pt>
                <c:pt idx="6">
                  <c:v>2012-13</c:v>
                </c:pt>
                <c:pt idx="7">
                  <c:v>2013-14</c:v>
                </c:pt>
                <c:pt idx="8">
                  <c:v>2014-15</c:v>
                </c:pt>
              </c:strCache>
            </c:strRef>
          </c:cat>
          <c:val>
            <c:numRef>
              <c:f>'D13'!$B$5:$J$5</c:f>
              <c:numCache>
                <c:formatCode>General</c:formatCode>
                <c:ptCount val="9"/>
                <c:pt idx="0">
                  <c:v>18.899999999999999</c:v>
                </c:pt>
                <c:pt idx="1">
                  <c:v>18.899999999999999</c:v>
                </c:pt>
                <c:pt idx="2">
                  <c:v>19.600000000000001</c:v>
                </c:pt>
                <c:pt idx="3">
                  <c:v>19.899999999999999</c:v>
                </c:pt>
                <c:pt idx="4">
                  <c:v>21.2</c:v>
                </c:pt>
                <c:pt idx="5">
                  <c:v>21.8</c:v>
                </c:pt>
                <c:pt idx="6">
                  <c:v>22.7</c:v>
                </c:pt>
                <c:pt idx="7" formatCode="0.0">
                  <c:v>22.45</c:v>
                </c:pt>
                <c:pt idx="8" formatCode="0.0">
                  <c:v>22.763546798029555</c:v>
                </c:pt>
              </c:numCache>
            </c:numRef>
          </c:val>
          <c:smooth val="0"/>
        </c:ser>
        <c:dLbls>
          <c:dLblPos val="b"/>
          <c:showLegendKey val="0"/>
          <c:showVal val="1"/>
          <c:showCatName val="0"/>
          <c:showSerName val="0"/>
          <c:showPercent val="0"/>
          <c:showBubbleSize val="0"/>
        </c:dLbls>
        <c:marker val="1"/>
        <c:smooth val="0"/>
        <c:axId val="38797696"/>
        <c:axId val="38799232"/>
      </c:lineChart>
      <c:catAx>
        <c:axId val="38797696"/>
        <c:scaling>
          <c:orientation val="minMax"/>
        </c:scaling>
        <c:delete val="0"/>
        <c:axPos val="b"/>
        <c:majorTickMark val="out"/>
        <c:minorTickMark val="none"/>
        <c:tickLblPos val="nextTo"/>
        <c:crossAx val="38799232"/>
        <c:crosses val="autoZero"/>
        <c:auto val="1"/>
        <c:lblAlgn val="ctr"/>
        <c:lblOffset val="100"/>
        <c:noMultiLvlLbl val="0"/>
      </c:catAx>
      <c:valAx>
        <c:axId val="38799232"/>
        <c:scaling>
          <c:orientation val="minMax"/>
          <c:max val="27"/>
          <c:min val="15"/>
        </c:scaling>
        <c:delete val="0"/>
        <c:axPos val="l"/>
        <c:numFmt formatCode="General" sourceLinked="1"/>
        <c:majorTickMark val="out"/>
        <c:minorTickMark val="none"/>
        <c:tickLblPos val="nextTo"/>
        <c:crossAx val="38797696"/>
        <c:crosses val="autoZero"/>
        <c:crossBetween val="between"/>
      </c:valAx>
    </c:plotArea>
    <c:legend>
      <c:legendPos val="r"/>
      <c:layout>
        <c:manualLayout>
          <c:xMode val="edge"/>
          <c:yMode val="edge"/>
          <c:x val="0.79298580732963919"/>
          <c:y val="0.63743376804461938"/>
          <c:w val="0.19158209390492856"/>
          <c:h val="0.16784079724409448"/>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0891294838145222E-2"/>
          <c:y val="6.0503198818897652E-2"/>
          <c:w val="0.84555762126956369"/>
          <c:h val="0.80348896817585302"/>
        </c:manualLayout>
      </c:layout>
      <c:lineChart>
        <c:grouping val="standard"/>
        <c:varyColors val="0"/>
        <c:ser>
          <c:idx val="0"/>
          <c:order val="0"/>
          <c:tx>
            <c:strRef>
              <c:f>'D13'!$A$10</c:f>
              <c:strCache>
                <c:ptCount val="1"/>
                <c:pt idx="0">
                  <c:v>C4E target</c:v>
                </c:pt>
              </c:strCache>
            </c:strRef>
          </c:tx>
          <c:spPr>
            <a:ln>
              <a:solidFill>
                <a:srgbClr val="008000"/>
              </a:solidFill>
            </a:ln>
          </c:spPr>
          <c:marker>
            <c:symbol val="none"/>
          </c:marker>
          <c:dLbls>
            <c:dLbl>
              <c:idx val="1"/>
              <c:layout>
                <c:manualLayout>
                  <c:x val="-4.4099781644941438E-2"/>
                  <c:y val="3.3519339494327916E-3"/>
                </c:manualLayout>
              </c:layout>
              <c:dLblPos val="r"/>
              <c:showLegendKey val="0"/>
              <c:showVal val="1"/>
              <c:showCatName val="0"/>
              <c:showSerName val="0"/>
              <c:showPercent val="0"/>
              <c:showBubbleSize val="0"/>
            </c:dLbl>
            <c:dLbl>
              <c:idx val="2"/>
              <c:layout>
                <c:manualLayout>
                  <c:x val="-4.1698821260787777E-2"/>
                  <c:y val="-2.6526684164479439E-2"/>
                </c:manualLayout>
              </c:layout>
              <c:dLblPos val="r"/>
              <c:showLegendKey val="0"/>
              <c:showVal val="1"/>
              <c:showCatName val="0"/>
              <c:showSerName val="0"/>
              <c:showPercent val="0"/>
              <c:showBubbleSize val="0"/>
            </c:dLbl>
            <c:dLbl>
              <c:idx val="8"/>
              <c:layout>
                <c:manualLayout>
                  <c:x val="-2.9694208392018223E-2"/>
                  <c:y val="2.9495724799106064E-2"/>
                </c:manualLayout>
              </c:layout>
              <c:dLblPos val="r"/>
              <c:showLegendKey val="0"/>
              <c:showVal val="1"/>
              <c:showCatName val="0"/>
              <c:showSerName val="0"/>
              <c:showPercent val="0"/>
              <c:showBubbleSize val="0"/>
            </c:dLbl>
            <c:txPr>
              <a:bodyPr/>
              <a:lstStyle/>
              <a:p>
                <a:pPr>
                  <a:defRPr sz="1400"/>
                </a:pPr>
                <a:endParaRPr lang="en-US"/>
              </a:p>
            </c:txPr>
            <c:dLblPos val="t"/>
            <c:showLegendKey val="0"/>
            <c:showVal val="1"/>
            <c:showCatName val="0"/>
            <c:showSerName val="0"/>
            <c:showPercent val="0"/>
            <c:showBubbleSize val="0"/>
            <c:showLeaderLines val="0"/>
          </c:dLbls>
          <c:cat>
            <c:strRef>
              <c:f>'D13'!$B$9:$J$9</c:f>
              <c:strCache>
                <c:ptCount val="9"/>
                <c:pt idx="0">
                  <c:v>Baseline</c:v>
                </c:pt>
                <c:pt idx="1">
                  <c:v>2007-8</c:v>
                </c:pt>
                <c:pt idx="2">
                  <c:v>2008-9</c:v>
                </c:pt>
                <c:pt idx="3">
                  <c:v>2009-10</c:v>
                </c:pt>
                <c:pt idx="4">
                  <c:v>2010-11</c:v>
                </c:pt>
                <c:pt idx="5">
                  <c:v>2011-12</c:v>
                </c:pt>
                <c:pt idx="6">
                  <c:v>2012-13</c:v>
                </c:pt>
                <c:pt idx="7">
                  <c:v>2013-14</c:v>
                </c:pt>
                <c:pt idx="8">
                  <c:v>2014-15</c:v>
                </c:pt>
              </c:strCache>
            </c:strRef>
          </c:cat>
          <c:val>
            <c:numRef>
              <c:f>'D13'!$B$10:$J$10</c:f>
              <c:numCache>
                <c:formatCode>General</c:formatCode>
                <c:ptCount val="9"/>
                <c:pt idx="0">
                  <c:v>25.6</c:v>
                </c:pt>
                <c:pt idx="1">
                  <c:v>24.8</c:v>
                </c:pt>
                <c:pt idx="2">
                  <c:v>24.6</c:v>
                </c:pt>
                <c:pt idx="3">
                  <c:v>23.8</c:v>
                </c:pt>
                <c:pt idx="4">
                  <c:v>23.3</c:v>
                </c:pt>
                <c:pt idx="5">
                  <c:v>22.9</c:v>
                </c:pt>
                <c:pt idx="6">
                  <c:v>22.9</c:v>
                </c:pt>
                <c:pt idx="7">
                  <c:v>22.9</c:v>
                </c:pt>
                <c:pt idx="8">
                  <c:v>22.9</c:v>
                </c:pt>
              </c:numCache>
            </c:numRef>
          </c:val>
          <c:smooth val="0"/>
        </c:ser>
        <c:ser>
          <c:idx val="1"/>
          <c:order val="1"/>
          <c:tx>
            <c:strRef>
              <c:f>'D13'!$A$11</c:f>
              <c:strCache>
                <c:ptCount val="1"/>
                <c:pt idx="0">
                  <c:v>Citywide actual</c:v>
                </c:pt>
              </c:strCache>
            </c:strRef>
          </c:tx>
          <c:spPr>
            <a:ln>
              <a:solidFill>
                <a:srgbClr val="FF0000"/>
              </a:solidFill>
            </a:ln>
          </c:spPr>
          <c:marker>
            <c:symbol val="none"/>
          </c:marker>
          <c:dLbls>
            <c:dLbl>
              <c:idx val="0"/>
              <c:layout>
                <c:manualLayout>
                  <c:x val="-3.9297860876634116E-2"/>
                  <c:y val="3.3519339494327916E-3"/>
                </c:manualLayout>
              </c:layout>
              <c:dLblPos val="r"/>
              <c:showLegendKey val="0"/>
              <c:showVal val="1"/>
              <c:showCatName val="0"/>
              <c:showSerName val="0"/>
              <c:showPercent val="0"/>
              <c:showBubbleSize val="0"/>
            </c:dLbl>
            <c:txPr>
              <a:bodyPr/>
              <a:lstStyle/>
              <a:p>
                <a:pPr>
                  <a:defRPr sz="1400"/>
                </a:pPr>
                <a:endParaRPr lang="en-US"/>
              </a:p>
            </c:txPr>
            <c:dLblPos val="t"/>
            <c:showLegendKey val="0"/>
            <c:showVal val="1"/>
            <c:showCatName val="0"/>
            <c:showSerName val="0"/>
            <c:showPercent val="0"/>
            <c:showBubbleSize val="0"/>
            <c:showLeaderLines val="0"/>
          </c:dLbls>
          <c:cat>
            <c:strRef>
              <c:f>'D13'!$B$9:$J$9</c:f>
              <c:strCache>
                <c:ptCount val="9"/>
                <c:pt idx="0">
                  <c:v>Baseline</c:v>
                </c:pt>
                <c:pt idx="1">
                  <c:v>2007-8</c:v>
                </c:pt>
                <c:pt idx="2">
                  <c:v>2008-9</c:v>
                </c:pt>
                <c:pt idx="3">
                  <c:v>2009-10</c:v>
                </c:pt>
                <c:pt idx="4">
                  <c:v>2010-11</c:v>
                </c:pt>
                <c:pt idx="5">
                  <c:v>2011-12</c:v>
                </c:pt>
                <c:pt idx="6">
                  <c:v>2012-13</c:v>
                </c:pt>
                <c:pt idx="7">
                  <c:v>2013-14</c:v>
                </c:pt>
                <c:pt idx="8">
                  <c:v>2014-15</c:v>
                </c:pt>
              </c:strCache>
            </c:strRef>
          </c:cat>
          <c:val>
            <c:numRef>
              <c:f>'D13'!$B$11:$J$11</c:f>
              <c:numCache>
                <c:formatCode>General</c:formatCode>
                <c:ptCount val="9"/>
                <c:pt idx="0">
                  <c:v>25.6</c:v>
                </c:pt>
                <c:pt idx="1">
                  <c:v>25.1</c:v>
                </c:pt>
                <c:pt idx="2">
                  <c:v>25.3</c:v>
                </c:pt>
                <c:pt idx="3">
                  <c:v>25.8</c:v>
                </c:pt>
                <c:pt idx="4">
                  <c:v>26.3</c:v>
                </c:pt>
                <c:pt idx="5">
                  <c:v>26.6</c:v>
                </c:pt>
                <c:pt idx="6">
                  <c:v>26.7</c:v>
                </c:pt>
                <c:pt idx="7">
                  <c:v>26.8</c:v>
                </c:pt>
                <c:pt idx="8" formatCode="0.0">
                  <c:v>26.662623389660364</c:v>
                </c:pt>
              </c:numCache>
            </c:numRef>
          </c:val>
          <c:smooth val="0"/>
        </c:ser>
        <c:ser>
          <c:idx val="2"/>
          <c:order val="2"/>
          <c:tx>
            <c:strRef>
              <c:f>'D13'!$A$12</c:f>
              <c:strCache>
                <c:ptCount val="1"/>
                <c:pt idx="0">
                  <c:v>D13</c:v>
                </c:pt>
              </c:strCache>
            </c:strRef>
          </c:tx>
          <c:spPr>
            <a:ln>
              <a:solidFill>
                <a:srgbClr val="002060"/>
              </a:solidFill>
            </a:ln>
          </c:spPr>
          <c:marker>
            <c:symbol val="none"/>
          </c:marker>
          <c:dLbls>
            <c:dLbl>
              <c:idx val="5"/>
              <c:layout>
                <c:manualLayout>
                  <c:x val="-3.3278443113772455E-2"/>
                  <c:y val="3.9713541666666664E-2"/>
                </c:manualLayout>
              </c:layout>
              <c:dLblPos val="r"/>
              <c:showLegendKey val="0"/>
              <c:showVal val="1"/>
              <c:showCatName val="0"/>
              <c:showSerName val="0"/>
              <c:showPercent val="0"/>
              <c:showBubbleSize val="0"/>
            </c:dLbl>
            <c:dLbl>
              <c:idx val="8"/>
              <c:layout>
                <c:manualLayout>
                  <c:x val="-2.9694208392018223E-2"/>
                  <c:y val="-1.9057029636001383E-2"/>
                </c:manualLayout>
              </c:layout>
              <c:dLblPos val="r"/>
              <c:showLegendKey val="0"/>
              <c:showVal val="1"/>
              <c:showCatName val="0"/>
              <c:showSerName val="0"/>
              <c:showPercent val="0"/>
              <c:showBubbleSize val="0"/>
            </c:dLbl>
            <c:txPr>
              <a:bodyPr/>
              <a:lstStyle/>
              <a:p>
                <a:pPr>
                  <a:defRPr sz="1400"/>
                </a:pPr>
                <a:endParaRPr lang="en-US"/>
              </a:p>
            </c:txPr>
            <c:dLblPos val="t"/>
            <c:showLegendKey val="0"/>
            <c:showVal val="1"/>
            <c:showCatName val="0"/>
            <c:showSerName val="0"/>
            <c:showPercent val="0"/>
            <c:showBubbleSize val="0"/>
            <c:showLeaderLines val="0"/>
          </c:dLbls>
          <c:cat>
            <c:strRef>
              <c:f>'D13'!$B$9:$J$9</c:f>
              <c:strCache>
                <c:ptCount val="9"/>
                <c:pt idx="0">
                  <c:v>Baseline</c:v>
                </c:pt>
                <c:pt idx="1">
                  <c:v>2007-8</c:v>
                </c:pt>
                <c:pt idx="2">
                  <c:v>2008-9</c:v>
                </c:pt>
                <c:pt idx="3">
                  <c:v>2009-10</c:v>
                </c:pt>
                <c:pt idx="4">
                  <c:v>2010-11</c:v>
                </c:pt>
                <c:pt idx="5">
                  <c:v>2011-12</c:v>
                </c:pt>
                <c:pt idx="6">
                  <c:v>2012-13</c:v>
                </c:pt>
                <c:pt idx="7">
                  <c:v>2013-14</c:v>
                </c:pt>
                <c:pt idx="8">
                  <c:v>2014-15</c:v>
                </c:pt>
              </c:strCache>
            </c:strRef>
          </c:cat>
          <c:val>
            <c:numRef>
              <c:f>'D13'!$B$12:$J$12</c:f>
              <c:numCache>
                <c:formatCode>General</c:formatCode>
                <c:ptCount val="9"/>
                <c:pt idx="0">
                  <c:v>23.1</c:v>
                </c:pt>
                <c:pt idx="1">
                  <c:v>21.1</c:v>
                </c:pt>
                <c:pt idx="2">
                  <c:v>21.2</c:v>
                </c:pt>
                <c:pt idx="3">
                  <c:v>23.3</c:v>
                </c:pt>
                <c:pt idx="4">
                  <c:v>23.3</c:v>
                </c:pt>
                <c:pt idx="5">
                  <c:v>22.9</c:v>
                </c:pt>
                <c:pt idx="6">
                  <c:v>23.7</c:v>
                </c:pt>
                <c:pt idx="7" formatCode="0.0">
                  <c:v>23.98</c:v>
                </c:pt>
                <c:pt idx="8" formatCode="0.0">
                  <c:v>22.972527472527471</c:v>
                </c:pt>
              </c:numCache>
            </c:numRef>
          </c:val>
          <c:smooth val="0"/>
        </c:ser>
        <c:dLbls>
          <c:dLblPos val="t"/>
          <c:showLegendKey val="0"/>
          <c:showVal val="1"/>
          <c:showCatName val="0"/>
          <c:showSerName val="0"/>
          <c:showPercent val="0"/>
          <c:showBubbleSize val="0"/>
        </c:dLbls>
        <c:marker val="1"/>
        <c:smooth val="0"/>
        <c:axId val="39238656"/>
        <c:axId val="39240448"/>
      </c:lineChart>
      <c:catAx>
        <c:axId val="39238656"/>
        <c:scaling>
          <c:orientation val="minMax"/>
        </c:scaling>
        <c:delete val="0"/>
        <c:axPos val="b"/>
        <c:majorTickMark val="none"/>
        <c:minorTickMark val="none"/>
        <c:tickLblPos val="nextTo"/>
        <c:txPr>
          <a:bodyPr rot="-2580000"/>
          <a:lstStyle/>
          <a:p>
            <a:pPr>
              <a:defRPr/>
            </a:pPr>
            <a:endParaRPr lang="en-US"/>
          </a:p>
        </c:txPr>
        <c:crossAx val="39240448"/>
        <c:crosses val="autoZero"/>
        <c:auto val="1"/>
        <c:lblAlgn val="ctr"/>
        <c:lblOffset val="100"/>
        <c:noMultiLvlLbl val="0"/>
      </c:catAx>
      <c:valAx>
        <c:axId val="39240448"/>
        <c:scaling>
          <c:orientation val="minMax"/>
          <c:max val="28"/>
          <c:min val="20"/>
        </c:scaling>
        <c:delete val="0"/>
        <c:axPos val="l"/>
        <c:title>
          <c:tx>
            <c:rich>
              <a:bodyPr/>
              <a:lstStyle/>
              <a:p>
                <a:pPr>
                  <a:defRPr/>
                </a:pPr>
                <a:r>
                  <a:rPr lang="en-US"/>
                  <a:t>students per class </a:t>
                </a:r>
              </a:p>
            </c:rich>
          </c:tx>
          <c:layout/>
          <c:overlay val="0"/>
        </c:title>
        <c:numFmt formatCode="General" sourceLinked="1"/>
        <c:majorTickMark val="none"/>
        <c:minorTickMark val="none"/>
        <c:tickLblPos val="nextTo"/>
        <c:crossAx val="39238656"/>
        <c:crosses val="autoZero"/>
        <c:crossBetween val="between"/>
      </c:valAx>
    </c:plotArea>
    <c:legend>
      <c:legendPos val="r"/>
      <c:layout>
        <c:manualLayout>
          <c:xMode val="edge"/>
          <c:yMode val="edge"/>
          <c:x val="0.78786871139610548"/>
          <c:y val="0.23048146325459318"/>
          <c:w val="0.21061777277840271"/>
          <c:h val="0.20490553411701723"/>
        </c:manualLayout>
      </c:layout>
      <c:overlay val="0"/>
      <c:txPr>
        <a:bodyPr/>
        <a:lstStyle/>
        <a:p>
          <a:pPr>
            <a:defRPr sz="1400"/>
          </a:pPr>
          <a:endParaRPr lang="en-US"/>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274786597621243E-2"/>
          <c:y val="2.3413173652694609E-2"/>
          <c:w val="0.82542645007211923"/>
          <c:h val="0.89607265783393841"/>
        </c:manualLayout>
      </c:layout>
      <c:lineChart>
        <c:grouping val="standard"/>
        <c:varyColors val="0"/>
        <c:ser>
          <c:idx val="0"/>
          <c:order val="0"/>
          <c:tx>
            <c:strRef>
              <c:f>'2007-2014'!$B$5</c:f>
              <c:strCache>
                <c:ptCount val="1"/>
                <c:pt idx="0">
                  <c:v>Citywide Actual</c:v>
                </c:pt>
              </c:strCache>
            </c:strRef>
          </c:tx>
          <c:spPr>
            <a:ln>
              <a:solidFill>
                <a:srgbClr val="FF0000"/>
              </a:solidFill>
            </a:ln>
          </c:spPr>
          <c:marker>
            <c:symbol val="none"/>
          </c:marker>
          <c:dLbls>
            <c:showLegendKey val="0"/>
            <c:showVal val="1"/>
            <c:showCatName val="0"/>
            <c:showSerName val="0"/>
            <c:showPercent val="0"/>
            <c:showBubbleSize val="0"/>
            <c:showLeaderLines val="0"/>
          </c:dLbls>
          <c:cat>
            <c:strRef>
              <c:f>'2007-2014'!$C$4:$J$4</c:f>
              <c:strCache>
                <c:ptCount val="8"/>
                <c:pt idx="0">
                  <c:v>2007-08</c:v>
                </c:pt>
                <c:pt idx="1">
                  <c:v>2008-09</c:v>
                </c:pt>
                <c:pt idx="2">
                  <c:v>2009-10</c:v>
                </c:pt>
                <c:pt idx="3">
                  <c:v>2010-11</c:v>
                </c:pt>
                <c:pt idx="4">
                  <c:v>2011-12</c:v>
                </c:pt>
                <c:pt idx="5">
                  <c:v>2012-13</c:v>
                </c:pt>
                <c:pt idx="6">
                  <c:v>2013-14</c:v>
                </c:pt>
                <c:pt idx="7">
                  <c:v>2014-15</c:v>
                </c:pt>
              </c:strCache>
            </c:strRef>
          </c:cat>
          <c:val>
            <c:numRef>
              <c:f>'2007-2014'!$C$5:$J$5</c:f>
              <c:numCache>
                <c:formatCode>General</c:formatCode>
                <c:ptCount val="8"/>
                <c:pt idx="0">
                  <c:v>26.1</c:v>
                </c:pt>
                <c:pt idx="1">
                  <c:v>26.2</c:v>
                </c:pt>
                <c:pt idx="2">
                  <c:v>26.6</c:v>
                </c:pt>
                <c:pt idx="3">
                  <c:v>26.5</c:v>
                </c:pt>
                <c:pt idx="4">
                  <c:v>26.4</c:v>
                </c:pt>
                <c:pt idx="5">
                  <c:v>26.3</c:v>
                </c:pt>
                <c:pt idx="6">
                  <c:v>26.7</c:v>
                </c:pt>
                <c:pt idx="7">
                  <c:v>26.8</c:v>
                </c:pt>
              </c:numCache>
            </c:numRef>
          </c:val>
          <c:smooth val="0"/>
        </c:ser>
        <c:ser>
          <c:idx val="1"/>
          <c:order val="1"/>
          <c:tx>
            <c:strRef>
              <c:f>'2007-2014'!$B$6</c:f>
              <c:strCache>
                <c:ptCount val="1"/>
                <c:pt idx="0">
                  <c:v>C4E Target</c:v>
                </c:pt>
              </c:strCache>
            </c:strRef>
          </c:tx>
          <c:spPr>
            <a:ln>
              <a:solidFill>
                <a:srgbClr val="008000"/>
              </a:solidFill>
            </a:ln>
          </c:spPr>
          <c:marker>
            <c:symbol val="none"/>
          </c:marker>
          <c:dLbls>
            <c:showLegendKey val="0"/>
            <c:showVal val="1"/>
            <c:showCatName val="0"/>
            <c:showSerName val="0"/>
            <c:showPercent val="0"/>
            <c:showBubbleSize val="0"/>
            <c:showLeaderLines val="0"/>
          </c:dLbls>
          <c:cat>
            <c:strRef>
              <c:f>'2007-2014'!$C$4:$J$4</c:f>
              <c:strCache>
                <c:ptCount val="8"/>
                <c:pt idx="0">
                  <c:v>2007-08</c:v>
                </c:pt>
                <c:pt idx="1">
                  <c:v>2008-09</c:v>
                </c:pt>
                <c:pt idx="2">
                  <c:v>2009-10</c:v>
                </c:pt>
                <c:pt idx="3">
                  <c:v>2010-11</c:v>
                </c:pt>
                <c:pt idx="4">
                  <c:v>2011-12</c:v>
                </c:pt>
                <c:pt idx="5">
                  <c:v>2012-13</c:v>
                </c:pt>
                <c:pt idx="6">
                  <c:v>2013-14</c:v>
                </c:pt>
                <c:pt idx="7">
                  <c:v>2014-15</c:v>
                </c:pt>
              </c:strCache>
            </c:strRef>
          </c:cat>
          <c:val>
            <c:numRef>
              <c:f>'2007-2014'!$C$6:$J$6</c:f>
              <c:numCache>
                <c:formatCode>General</c:formatCode>
                <c:ptCount val="8"/>
                <c:pt idx="0">
                  <c:v>26</c:v>
                </c:pt>
                <c:pt idx="1">
                  <c:v>25.7</c:v>
                </c:pt>
                <c:pt idx="2">
                  <c:v>25.2</c:v>
                </c:pt>
                <c:pt idx="3">
                  <c:v>24.8</c:v>
                </c:pt>
                <c:pt idx="4">
                  <c:v>24.5</c:v>
                </c:pt>
                <c:pt idx="5">
                  <c:v>24.5</c:v>
                </c:pt>
                <c:pt idx="6">
                  <c:v>24.5</c:v>
                </c:pt>
                <c:pt idx="7">
                  <c:v>24.5</c:v>
                </c:pt>
              </c:numCache>
            </c:numRef>
          </c:val>
          <c:smooth val="0"/>
        </c:ser>
        <c:dLbls>
          <c:showLegendKey val="0"/>
          <c:showVal val="0"/>
          <c:showCatName val="0"/>
          <c:showSerName val="0"/>
          <c:showPercent val="0"/>
          <c:showBubbleSize val="0"/>
        </c:dLbls>
        <c:marker val="1"/>
        <c:smooth val="0"/>
        <c:axId val="65610496"/>
        <c:axId val="65612032"/>
      </c:lineChart>
      <c:catAx>
        <c:axId val="65610496"/>
        <c:scaling>
          <c:orientation val="minMax"/>
        </c:scaling>
        <c:delete val="0"/>
        <c:axPos val="b"/>
        <c:majorTickMark val="out"/>
        <c:minorTickMark val="none"/>
        <c:tickLblPos val="nextTo"/>
        <c:crossAx val="65612032"/>
        <c:crosses val="autoZero"/>
        <c:auto val="1"/>
        <c:lblAlgn val="ctr"/>
        <c:lblOffset val="100"/>
        <c:noMultiLvlLbl val="0"/>
      </c:catAx>
      <c:valAx>
        <c:axId val="65612032"/>
        <c:scaling>
          <c:orientation val="minMax"/>
          <c:max val="27"/>
          <c:min val="24"/>
        </c:scaling>
        <c:delete val="0"/>
        <c:axPos val="l"/>
        <c:numFmt formatCode="#,##0.0" sourceLinked="0"/>
        <c:majorTickMark val="out"/>
        <c:minorTickMark val="none"/>
        <c:tickLblPos val="nextTo"/>
        <c:crossAx val="65610496"/>
        <c:crosses val="autoZero"/>
        <c:crossBetween val="between"/>
      </c:valAx>
      <c:spPr>
        <a:noFill/>
        <a:ln w="25400">
          <a:noFill/>
        </a:ln>
      </c:spPr>
    </c:plotArea>
    <c:legend>
      <c:legendPos val="r"/>
      <c:layout/>
      <c:overlay val="0"/>
    </c:legend>
    <c:plotVisOnly val="1"/>
    <c:dispBlanksAs val="gap"/>
    <c:showDLblsOverMax val="0"/>
  </c:chart>
  <c:txPr>
    <a:bodyPr/>
    <a:lstStyle/>
    <a:p>
      <a:pPr>
        <a:defRPr sz="14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D13 Kindergarten</a:t>
            </a:r>
          </a:p>
        </c:rich>
      </c:tx>
      <c:layout/>
      <c:overlay val="0"/>
    </c:title>
    <c:autoTitleDeleted val="0"/>
    <c:plotArea>
      <c:layout/>
      <c:barChart>
        <c:barDir val="col"/>
        <c:grouping val="clustered"/>
        <c:varyColors val="0"/>
        <c:ser>
          <c:idx val="0"/>
          <c:order val="0"/>
          <c:invertIfNegative val="0"/>
          <c:cat>
            <c:strRef>
              <c:f>'D13'!$L$92:$L$98</c:f>
              <c:strCache>
                <c:ptCount val="7"/>
                <c:pt idx="0">
                  <c:v>P.S. 067 CHARLES A. DORSEY</c:v>
                </c:pt>
                <c:pt idx="1">
                  <c:v>P.S. 093 WILLIAM H. PRESCOTT</c:v>
                </c:pt>
                <c:pt idx="2">
                  <c:v>P.S. 011 PURVIS J. BEHAN</c:v>
                </c:pt>
                <c:pt idx="3">
                  <c:v>P.S. 282 PARK SLOPE</c:v>
                </c:pt>
                <c:pt idx="4">
                  <c:v>Academy of Arts and Letters</c:v>
                </c:pt>
                <c:pt idx="5">
                  <c:v>P.S. 011 PURVIS J. BEHAN</c:v>
                </c:pt>
                <c:pt idx="6">
                  <c:v>Academy of Arts and Letters</c:v>
                </c:pt>
              </c:strCache>
            </c:strRef>
          </c:cat>
          <c:val>
            <c:numRef>
              <c:f>'D13'!$M$92:$M$98</c:f>
              <c:numCache>
                <c:formatCode>0</c:formatCode>
                <c:ptCount val="7"/>
                <c:pt idx="0">
                  <c:v>28</c:v>
                </c:pt>
                <c:pt idx="1">
                  <c:v>26.5</c:v>
                </c:pt>
                <c:pt idx="2">
                  <c:v>26</c:v>
                </c:pt>
                <c:pt idx="3">
                  <c:v>26</c:v>
                </c:pt>
                <c:pt idx="4">
                  <c:v>26</c:v>
                </c:pt>
                <c:pt idx="5">
                  <c:v>25.75</c:v>
                </c:pt>
                <c:pt idx="6">
                  <c:v>25</c:v>
                </c:pt>
              </c:numCache>
            </c:numRef>
          </c:val>
        </c:ser>
        <c:dLbls>
          <c:dLblPos val="outEnd"/>
          <c:showLegendKey val="0"/>
          <c:showVal val="1"/>
          <c:showCatName val="0"/>
          <c:showSerName val="0"/>
          <c:showPercent val="0"/>
          <c:showBubbleSize val="0"/>
        </c:dLbls>
        <c:gapWidth val="150"/>
        <c:axId val="65660416"/>
        <c:axId val="65661952"/>
      </c:barChart>
      <c:catAx>
        <c:axId val="65660416"/>
        <c:scaling>
          <c:orientation val="minMax"/>
        </c:scaling>
        <c:delete val="0"/>
        <c:axPos val="b"/>
        <c:majorTickMark val="out"/>
        <c:minorTickMark val="none"/>
        <c:tickLblPos val="nextTo"/>
        <c:crossAx val="65661952"/>
        <c:crosses val="autoZero"/>
        <c:auto val="1"/>
        <c:lblAlgn val="ctr"/>
        <c:lblOffset val="100"/>
        <c:noMultiLvlLbl val="0"/>
      </c:catAx>
      <c:valAx>
        <c:axId val="65661952"/>
        <c:scaling>
          <c:orientation val="minMax"/>
        </c:scaling>
        <c:delete val="0"/>
        <c:axPos val="l"/>
        <c:numFmt formatCode="0" sourceLinked="1"/>
        <c:majorTickMark val="out"/>
        <c:minorTickMark val="none"/>
        <c:tickLblPos val="nextTo"/>
        <c:crossAx val="65660416"/>
        <c:crosses val="autoZero"/>
        <c:crossBetween val="between"/>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D13</a:t>
            </a:r>
            <a:r>
              <a:rPr lang="en-US" baseline="0"/>
              <a:t> </a:t>
            </a:r>
            <a:r>
              <a:rPr lang="en-US"/>
              <a:t>1st Grade</a:t>
            </a:r>
          </a:p>
        </c:rich>
      </c:tx>
      <c:layout/>
      <c:overlay val="0"/>
    </c:title>
    <c:autoTitleDeleted val="0"/>
    <c:plotArea>
      <c:layout/>
      <c:barChart>
        <c:barDir val="col"/>
        <c:grouping val="clustered"/>
        <c:varyColors val="0"/>
        <c:ser>
          <c:idx val="0"/>
          <c:order val="0"/>
          <c:invertIfNegative val="0"/>
          <c:cat>
            <c:strRef>
              <c:f>'D13'!$A$76:$A$85</c:f>
              <c:strCache>
                <c:ptCount val="10"/>
                <c:pt idx="0">
                  <c:v>P.S. 305 DR. PETER RAY</c:v>
                </c:pt>
                <c:pt idx="1">
                  <c:v>P.S. 282 PARK SLOPE</c:v>
                </c:pt>
                <c:pt idx="2">
                  <c:v>P.S. 003 THE BEDFORD VILLAGE</c:v>
                </c:pt>
                <c:pt idx="3">
                  <c:v>P.S. 256 BENJAMIN BANNEKER</c:v>
                </c:pt>
                <c:pt idx="4">
                  <c:v>Academy of Arts and Letters</c:v>
                </c:pt>
                <c:pt idx="5">
                  <c:v>Academy of Arts and Letters</c:v>
                </c:pt>
                <c:pt idx="6">
                  <c:v>P.S. 133 WILLIAM A. BUTLER</c:v>
                </c:pt>
                <c:pt idx="7">
                  <c:v>P.S. 011 PURVIS J. BEHAN</c:v>
                </c:pt>
                <c:pt idx="8">
                  <c:v>P.S. 011 PURVIS J. BEHAN</c:v>
                </c:pt>
                <c:pt idx="9">
                  <c:v>P.S. 067 CHARLES A. DORSEY</c:v>
                </c:pt>
              </c:strCache>
            </c:strRef>
          </c:cat>
          <c:val>
            <c:numRef>
              <c:f>'D13'!$B$76:$B$85</c:f>
              <c:numCache>
                <c:formatCode>0</c:formatCode>
                <c:ptCount val="10"/>
                <c:pt idx="0">
                  <c:v>34</c:v>
                </c:pt>
                <c:pt idx="1">
                  <c:v>28.5</c:v>
                </c:pt>
                <c:pt idx="2">
                  <c:v>27</c:v>
                </c:pt>
                <c:pt idx="3">
                  <c:v>27</c:v>
                </c:pt>
                <c:pt idx="4">
                  <c:v>27</c:v>
                </c:pt>
                <c:pt idx="5">
                  <c:v>27</c:v>
                </c:pt>
                <c:pt idx="6">
                  <c:v>26</c:v>
                </c:pt>
                <c:pt idx="7">
                  <c:v>25.25</c:v>
                </c:pt>
                <c:pt idx="8">
                  <c:v>25</c:v>
                </c:pt>
                <c:pt idx="9">
                  <c:v>25</c:v>
                </c:pt>
              </c:numCache>
            </c:numRef>
          </c:val>
        </c:ser>
        <c:dLbls>
          <c:dLblPos val="outEnd"/>
          <c:showLegendKey val="0"/>
          <c:showVal val="1"/>
          <c:showCatName val="0"/>
          <c:showSerName val="0"/>
          <c:showPercent val="0"/>
          <c:showBubbleSize val="0"/>
        </c:dLbls>
        <c:gapWidth val="150"/>
        <c:axId val="66477440"/>
        <c:axId val="66491520"/>
      </c:barChart>
      <c:catAx>
        <c:axId val="66477440"/>
        <c:scaling>
          <c:orientation val="minMax"/>
        </c:scaling>
        <c:delete val="0"/>
        <c:axPos val="b"/>
        <c:majorTickMark val="out"/>
        <c:minorTickMark val="none"/>
        <c:tickLblPos val="nextTo"/>
        <c:crossAx val="66491520"/>
        <c:crosses val="autoZero"/>
        <c:auto val="1"/>
        <c:lblAlgn val="ctr"/>
        <c:lblOffset val="100"/>
        <c:noMultiLvlLbl val="0"/>
      </c:catAx>
      <c:valAx>
        <c:axId val="66491520"/>
        <c:scaling>
          <c:orientation val="minMax"/>
        </c:scaling>
        <c:delete val="0"/>
        <c:axPos val="l"/>
        <c:numFmt formatCode="0" sourceLinked="1"/>
        <c:majorTickMark val="out"/>
        <c:minorTickMark val="none"/>
        <c:tickLblPos val="nextTo"/>
        <c:crossAx val="66477440"/>
        <c:crosses val="autoZero"/>
        <c:crossBetween val="between"/>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D13 2nd Grade</a:t>
            </a:r>
          </a:p>
        </c:rich>
      </c:tx>
      <c:layout/>
      <c:overlay val="0"/>
    </c:title>
    <c:autoTitleDeleted val="0"/>
    <c:plotArea>
      <c:layout/>
      <c:barChart>
        <c:barDir val="col"/>
        <c:grouping val="clustered"/>
        <c:varyColors val="0"/>
        <c:ser>
          <c:idx val="0"/>
          <c:order val="0"/>
          <c:invertIfNegative val="0"/>
          <c:cat>
            <c:strRef>
              <c:f>'D13'!$L$76:$L$89</c:f>
              <c:strCache>
                <c:ptCount val="14"/>
                <c:pt idx="0">
                  <c:v>P.S. 282 PARK SLOPE</c:v>
                </c:pt>
                <c:pt idx="1">
                  <c:v>P.S. 282 PARK SLOPE</c:v>
                </c:pt>
                <c:pt idx="2">
                  <c:v>P.S. 011 PURVIS J. BEHAN</c:v>
                </c:pt>
                <c:pt idx="3">
                  <c:v>P.S. 009 TEUNIS G. BERGEN</c:v>
                </c:pt>
                <c:pt idx="4">
                  <c:v>P.S. 008 ROBERT FULTON</c:v>
                </c:pt>
                <c:pt idx="5">
                  <c:v>P.S. 067 CHARLES A. DORSEY</c:v>
                </c:pt>
                <c:pt idx="6">
                  <c:v>P.S. 008 ROBERT FULTON</c:v>
                </c:pt>
                <c:pt idx="7">
                  <c:v>P.S. 009 TEUNIS G. BERGEN</c:v>
                </c:pt>
                <c:pt idx="8">
                  <c:v>P.S. 056 LEWIS H. LATIMER</c:v>
                </c:pt>
                <c:pt idx="9">
                  <c:v>P.S. 003 THE BEDFORD VILLAGE</c:v>
                </c:pt>
                <c:pt idx="10">
                  <c:v>Academy of Arts and Letters</c:v>
                </c:pt>
                <c:pt idx="11">
                  <c:v>P.S. 020 CLINTON HILL</c:v>
                </c:pt>
                <c:pt idx="12">
                  <c:v>P.S. 282 PARK SLOPE</c:v>
                </c:pt>
                <c:pt idx="13">
                  <c:v>Academy of Arts and Letters</c:v>
                </c:pt>
              </c:strCache>
            </c:strRef>
          </c:cat>
          <c:val>
            <c:numRef>
              <c:f>'D13'!$M$76:$M$89</c:f>
              <c:numCache>
                <c:formatCode>0</c:formatCode>
                <c:ptCount val="14"/>
                <c:pt idx="0">
                  <c:v>33</c:v>
                </c:pt>
                <c:pt idx="1">
                  <c:v>30</c:v>
                </c:pt>
                <c:pt idx="2">
                  <c:v>29.4</c:v>
                </c:pt>
                <c:pt idx="3">
                  <c:v>29.333333333333332</c:v>
                </c:pt>
                <c:pt idx="4">
                  <c:v>29</c:v>
                </c:pt>
                <c:pt idx="5">
                  <c:v>29</c:v>
                </c:pt>
                <c:pt idx="6">
                  <c:v>28.5</c:v>
                </c:pt>
                <c:pt idx="7">
                  <c:v>28</c:v>
                </c:pt>
                <c:pt idx="8">
                  <c:v>28</c:v>
                </c:pt>
                <c:pt idx="9">
                  <c:v>27</c:v>
                </c:pt>
                <c:pt idx="10">
                  <c:v>27</c:v>
                </c:pt>
                <c:pt idx="11">
                  <c:v>26</c:v>
                </c:pt>
                <c:pt idx="12">
                  <c:v>26</c:v>
                </c:pt>
                <c:pt idx="13">
                  <c:v>25</c:v>
                </c:pt>
              </c:numCache>
            </c:numRef>
          </c:val>
        </c:ser>
        <c:dLbls>
          <c:dLblPos val="outEnd"/>
          <c:showLegendKey val="0"/>
          <c:showVal val="1"/>
          <c:showCatName val="0"/>
          <c:showSerName val="0"/>
          <c:showPercent val="0"/>
          <c:showBubbleSize val="0"/>
        </c:dLbls>
        <c:gapWidth val="150"/>
        <c:axId val="66504192"/>
        <c:axId val="66505728"/>
      </c:barChart>
      <c:catAx>
        <c:axId val="66504192"/>
        <c:scaling>
          <c:orientation val="minMax"/>
        </c:scaling>
        <c:delete val="0"/>
        <c:axPos val="b"/>
        <c:majorTickMark val="out"/>
        <c:minorTickMark val="none"/>
        <c:tickLblPos val="nextTo"/>
        <c:crossAx val="66505728"/>
        <c:crosses val="autoZero"/>
        <c:auto val="1"/>
        <c:lblAlgn val="ctr"/>
        <c:lblOffset val="100"/>
        <c:noMultiLvlLbl val="0"/>
      </c:catAx>
      <c:valAx>
        <c:axId val="66505728"/>
        <c:scaling>
          <c:orientation val="minMax"/>
        </c:scaling>
        <c:delete val="0"/>
        <c:axPos val="l"/>
        <c:numFmt formatCode="0" sourceLinked="1"/>
        <c:majorTickMark val="out"/>
        <c:minorTickMark val="none"/>
        <c:tickLblPos val="nextTo"/>
        <c:crossAx val="66504192"/>
        <c:crosses val="autoZero"/>
        <c:crossBetween val="between"/>
      </c:valAx>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D13 3rd Grade</a:t>
            </a:r>
          </a:p>
        </c:rich>
      </c:tx>
      <c:layout/>
      <c:overlay val="0"/>
    </c:title>
    <c:autoTitleDeleted val="0"/>
    <c:plotArea>
      <c:layout/>
      <c:barChart>
        <c:barDir val="col"/>
        <c:grouping val="clustered"/>
        <c:varyColors val="0"/>
        <c:ser>
          <c:idx val="0"/>
          <c:order val="0"/>
          <c:invertIfNegative val="0"/>
          <c:cat>
            <c:strRef>
              <c:f>'D13'!$A$91:$A$107</c:f>
              <c:strCache>
                <c:ptCount val="17"/>
                <c:pt idx="0">
                  <c:v>P.S. 044 MARCUS GARVEY</c:v>
                </c:pt>
                <c:pt idx="1">
                  <c:v>P.S. 056 LEWIS H. LATIMER</c:v>
                </c:pt>
                <c:pt idx="2">
                  <c:v>P.S. 009 TEUNIS G. BERGEN</c:v>
                </c:pt>
                <c:pt idx="3">
                  <c:v>P.S. 009 TEUNIS G. BERGEN</c:v>
                </c:pt>
                <c:pt idx="4">
                  <c:v>P.S. 020 CLINTON HILL</c:v>
                </c:pt>
                <c:pt idx="5">
                  <c:v>P.S. 305 DR. PETER RAY</c:v>
                </c:pt>
                <c:pt idx="6">
                  <c:v>Academy of Arts and Letters</c:v>
                </c:pt>
                <c:pt idx="7">
                  <c:v>P.S. 011 PURVIS J. BEHAN</c:v>
                </c:pt>
                <c:pt idx="8">
                  <c:v>P.S. 009 TEUNIS G. BERGEN</c:v>
                </c:pt>
                <c:pt idx="9">
                  <c:v>P.S. 282 PARK SLOPE</c:v>
                </c:pt>
                <c:pt idx="10">
                  <c:v>P.S. 003 THE BEDFORD VILLAGE</c:v>
                </c:pt>
                <c:pt idx="11">
                  <c:v>Academy of Arts and Letters</c:v>
                </c:pt>
                <c:pt idx="12">
                  <c:v>P.S. 008 ROBERT FULTON</c:v>
                </c:pt>
                <c:pt idx="13">
                  <c:v>P.S. 307 DANIEL HALE WILLIAMS</c:v>
                </c:pt>
                <c:pt idx="14">
                  <c:v>P.S. 282 PARK SLOPE</c:v>
                </c:pt>
                <c:pt idx="15">
                  <c:v>P.S. 282 PARK SLOPE</c:v>
                </c:pt>
                <c:pt idx="16">
                  <c:v>P.S. 287 BAILEY K. ASHFORD</c:v>
                </c:pt>
              </c:strCache>
            </c:strRef>
          </c:cat>
          <c:val>
            <c:numRef>
              <c:f>'D13'!$B$91:$B$107</c:f>
              <c:numCache>
                <c:formatCode>0</c:formatCode>
                <c:ptCount val="17"/>
                <c:pt idx="0">
                  <c:v>31</c:v>
                </c:pt>
                <c:pt idx="1">
                  <c:v>31</c:v>
                </c:pt>
                <c:pt idx="2">
                  <c:v>30</c:v>
                </c:pt>
                <c:pt idx="3">
                  <c:v>29</c:v>
                </c:pt>
                <c:pt idx="4">
                  <c:v>29</c:v>
                </c:pt>
                <c:pt idx="5">
                  <c:v>28</c:v>
                </c:pt>
                <c:pt idx="6">
                  <c:v>28</c:v>
                </c:pt>
                <c:pt idx="7">
                  <c:v>27.6</c:v>
                </c:pt>
                <c:pt idx="8">
                  <c:v>27.5</c:v>
                </c:pt>
                <c:pt idx="9">
                  <c:v>27.5</c:v>
                </c:pt>
                <c:pt idx="10">
                  <c:v>27</c:v>
                </c:pt>
                <c:pt idx="11">
                  <c:v>27</c:v>
                </c:pt>
                <c:pt idx="12">
                  <c:v>26</c:v>
                </c:pt>
                <c:pt idx="13">
                  <c:v>26</c:v>
                </c:pt>
                <c:pt idx="14">
                  <c:v>25</c:v>
                </c:pt>
                <c:pt idx="15">
                  <c:v>25</c:v>
                </c:pt>
                <c:pt idx="16">
                  <c:v>25</c:v>
                </c:pt>
              </c:numCache>
            </c:numRef>
          </c:val>
        </c:ser>
        <c:dLbls>
          <c:dLblPos val="outEnd"/>
          <c:showLegendKey val="0"/>
          <c:showVal val="1"/>
          <c:showCatName val="0"/>
          <c:showSerName val="0"/>
          <c:showPercent val="0"/>
          <c:showBubbleSize val="0"/>
        </c:dLbls>
        <c:gapWidth val="150"/>
        <c:axId val="66342272"/>
        <c:axId val="66348160"/>
      </c:barChart>
      <c:catAx>
        <c:axId val="66342272"/>
        <c:scaling>
          <c:orientation val="minMax"/>
        </c:scaling>
        <c:delete val="0"/>
        <c:axPos val="b"/>
        <c:majorTickMark val="out"/>
        <c:minorTickMark val="none"/>
        <c:tickLblPos val="nextTo"/>
        <c:crossAx val="66348160"/>
        <c:crosses val="autoZero"/>
        <c:auto val="1"/>
        <c:lblAlgn val="ctr"/>
        <c:lblOffset val="100"/>
        <c:noMultiLvlLbl val="0"/>
      </c:catAx>
      <c:valAx>
        <c:axId val="66348160"/>
        <c:scaling>
          <c:orientation val="minMax"/>
        </c:scaling>
        <c:delete val="0"/>
        <c:axPos val="l"/>
        <c:numFmt formatCode="0" sourceLinked="1"/>
        <c:majorTickMark val="out"/>
        <c:minorTickMark val="none"/>
        <c:tickLblPos val="nextTo"/>
        <c:crossAx val="66342272"/>
        <c:crosses val="autoZero"/>
        <c:crossBetween val="between"/>
      </c:valAx>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2000" b="1" i="0" baseline="0" dirty="0" smtClean="0">
                <a:solidFill>
                  <a:srgbClr val="FF6600"/>
                </a:solidFill>
                <a:effectLst/>
              </a:rPr>
              <a:t>Instead of hiring new teachers, citywide the number has dropped </a:t>
            </a:r>
            <a:r>
              <a:rPr lang="en-US" sz="2000" b="1" i="0" baseline="0" dirty="0">
                <a:solidFill>
                  <a:srgbClr val="FF6600"/>
                </a:solidFill>
                <a:effectLst/>
              </a:rPr>
              <a:t>by </a:t>
            </a:r>
            <a:r>
              <a:rPr lang="en-US" sz="2000" b="1" i="0" baseline="0" dirty="0" smtClean="0">
                <a:solidFill>
                  <a:srgbClr val="FF6600"/>
                </a:solidFill>
                <a:effectLst/>
              </a:rPr>
              <a:t>more than </a:t>
            </a:r>
          </a:p>
          <a:p>
            <a:pPr>
              <a:defRPr/>
            </a:pPr>
            <a:r>
              <a:rPr lang="en-US" sz="2000" b="1" i="0" baseline="0" dirty="0" smtClean="0">
                <a:solidFill>
                  <a:srgbClr val="FF6600"/>
                </a:solidFill>
                <a:effectLst/>
              </a:rPr>
              <a:t>5,000 </a:t>
            </a:r>
            <a:r>
              <a:rPr lang="en-US" sz="2000" b="1" i="0" baseline="0" dirty="0">
                <a:solidFill>
                  <a:srgbClr val="FF6600"/>
                </a:solidFill>
                <a:effectLst/>
              </a:rPr>
              <a:t>since 2007-8 </a:t>
            </a:r>
            <a:r>
              <a:rPr lang="en-US" sz="2000" b="1" i="0" baseline="0" dirty="0" smtClean="0">
                <a:solidFill>
                  <a:srgbClr val="FF6600"/>
                </a:solidFill>
                <a:effectLst/>
              </a:rPr>
              <a:t>citywide</a:t>
            </a:r>
            <a:endParaRPr lang="en-US" sz="2000" dirty="0">
              <a:solidFill>
                <a:srgbClr val="FF6600"/>
              </a:solidFill>
              <a:effectLst/>
            </a:endParaRPr>
          </a:p>
          <a:p>
            <a:pPr>
              <a:defRPr/>
            </a:pPr>
            <a:r>
              <a:rPr lang="en-US" sz="1400" b="1" i="0" baseline="0" dirty="0">
                <a:effectLst/>
              </a:rPr>
              <a:t>data source: Mayor's Management Report</a:t>
            </a:r>
            <a:endParaRPr lang="en-US" sz="1400" dirty="0">
              <a:effectLst/>
            </a:endParaRPr>
          </a:p>
        </c:rich>
      </c:tx>
      <c:layout>
        <c:manualLayout>
          <c:xMode val="edge"/>
          <c:yMode val="edge"/>
          <c:x val="0.12881752426295501"/>
          <c:y val="1.4768700787401599E-3"/>
        </c:manualLayout>
      </c:layout>
      <c:overlay val="0"/>
      <c:spPr>
        <a:noFill/>
      </c:spPr>
    </c:title>
    <c:autoTitleDeleted val="0"/>
    <c:plotArea>
      <c:layout>
        <c:manualLayout>
          <c:layoutTarget val="inner"/>
          <c:xMode val="edge"/>
          <c:yMode val="edge"/>
          <c:x val="3.05555555555556E-2"/>
          <c:y val="0.18242978491463299"/>
          <c:w val="0.93888888888888999"/>
          <c:h val="0.70159033202361798"/>
        </c:manualLayout>
      </c:layout>
      <c:lineChart>
        <c:grouping val="standard"/>
        <c:varyColors val="0"/>
        <c:ser>
          <c:idx val="0"/>
          <c:order val="0"/>
          <c:tx>
            <c:strRef>
              <c:f>'teachers MMR'!$C$32</c:f>
              <c:strCache>
                <c:ptCount val="1"/>
                <c:pt idx="0">
                  <c:v>teachers</c:v>
                </c:pt>
              </c:strCache>
            </c:strRef>
          </c:tx>
          <c:spPr>
            <a:ln>
              <a:solidFill>
                <a:srgbClr val="FF6600"/>
              </a:solidFill>
            </a:ln>
          </c:spPr>
          <c:marker>
            <c:symbol val="none"/>
          </c:marker>
          <c:dLbls>
            <c:dLbl>
              <c:idx val="0"/>
              <c:layout>
                <c:manualLayout>
                  <c:x val="-1.54320987654321E-2"/>
                  <c:y val="-1.7471062349269099E-2"/>
                </c:manualLayout>
              </c:layout>
              <c:showLegendKey val="0"/>
              <c:showVal val="1"/>
              <c:showCatName val="0"/>
              <c:showSerName val="0"/>
              <c:showPercent val="0"/>
              <c:showBubbleSize val="0"/>
            </c:dLbl>
            <c:txPr>
              <a:bodyPr/>
              <a:lstStyle/>
              <a:p>
                <a:pPr>
                  <a:defRPr sz="1800"/>
                </a:pPr>
                <a:endParaRPr lang="en-US"/>
              </a:p>
            </c:txPr>
            <c:showLegendKey val="0"/>
            <c:showVal val="1"/>
            <c:showCatName val="0"/>
            <c:showSerName val="0"/>
            <c:showPercent val="0"/>
            <c:showBubbleSize val="0"/>
            <c:showLeaderLines val="0"/>
          </c:dLbls>
          <c:cat>
            <c:strRef>
              <c:f>'teachers MMR'!$D$31:$I$31</c:f>
              <c:strCache>
                <c:ptCount val="6"/>
                <c:pt idx="0">
                  <c:v>FY08</c:v>
                </c:pt>
                <c:pt idx="1">
                  <c:v>FY09</c:v>
                </c:pt>
                <c:pt idx="2">
                  <c:v>FY10</c:v>
                </c:pt>
                <c:pt idx="3">
                  <c:v>FY11</c:v>
                </c:pt>
                <c:pt idx="4">
                  <c:v>FY12</c:v>
                </c:pt>
                <c:pt idx="5">
                  <c:v>FY 13</c:v>
                </c:pt>
              </c:strCache>
            </c:strRef>
          </c:cat>
          <c:val>
            <c:numRef>
              <c:f>'teachers MMR'!$D$32:$I$32</c:f>
              <c:numCache>
                <c:formatCode>#,##0</c:formatCode>
                <c:ptCount val="6"/>
                <c:pt idx="0">
                  <c:v>79109</c:v>
                </c:pt>
                <c:pt idx="1">
                  <c:v>79021</c:v>
                </c:pt>
                <c:pt idx="2">
                  <c:v>76795</c:v>
                </c:pt>
                <c:pt idx="3">
                  <c:v>74958</c:v>
                </c:pt>
                <c:pt idx="4">
                  <c:v>72787</c:v>
                </c:pt>
                <c:pt idx="5">
                  <c:v>73844</c:v>
                </c:pt>
              </c:numCache>
            </c:numRef>
          </c:val>
          <c:smooth val="0"/>
        </c:ser>
        <c:dLbls>
          <c:showLegendKey val="0"/>
          <c:showVal val="0"/>
          <c:showCatName val="0"/>
          <c:showSerName val="0"/>
          <c:showPercent val="0"/>
          <c:showBubbleSize val="0"/>
        </c:dLbls>
        <c:marker val="1"/>
        <c:smooth val="0"/>
        <c:axId val="66526208"/>
        <c:axId val="66536192"/>
      </c:lineChart>
      <c:catAx>
        <c:axId val="66526208"/>
        <c:scaling>
          <c:orientation val="minMax"/>
        </c:scaling>
        <c:delete val="0"/>
        <c:axPos val="b"/>
        <c:majorTickMark val="out"/>
        <c:minorTickMark val="none"/>
        <c:tickLblPos val="nextTo"/>
        <c:txPr>
          <a:bodyPr/>
          <a:lstStyle/>
          <a:p>
            <a:pPr>
              <a:defRPr sz="1800"/>
            </a:pPr>
            <a:endParaRPr lang="en-US"/>
          </a:p>
        </c:txPr>
        <c:crossAx val="66536192"/>
        <c:crosses val="autoZero"/>
        <c:auto val="1"/>
        <c:lblAlgn val="ctr"/>
        <c:lblOffset val="100"/>
        <c:noMultiLvlLbl val="0"/>
      </c:catAx>
      <c:valAx>
        <c:axId val="66536192"/>
        <c:scaling>
          <c:orientation val="minMax"/>
        </c:scaling>
        <c:delete val="1"/>
        <c:axPos val="l"/>
        <c:numFmt formatCode="#,##0" sourceLinked="1"/>
        <c:majorTickMark val="out"/>
        <c:minorTickMark val="none"/>
        <c:tickLblPos val="none"/>
        <c:crossAx val="66526208"/>
        <c:crosses val="autoZero"/>
        <c:crossBetween val="between"/>
      </c:valAx>
    </c:plotArea>
    <c:plotVisOnly val="1"/>
    <c:dispBlanksAs val="gap"/>
    <c:showDLblsOverMax val="0"/>
  </c:chart>
  <c:spPr>
    <a:ln>
      <a:noFill/>
    </a:ln>
  </c:sp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CB13DEA-4163-4107-9EE4-F0A1654F2AC2}" type="datetimeFigureOut">
              <a:rPr lang="en-US"/>
              <a:pPr>
                <a:defRPr/>
              </a:pPr>
              <a:t>11/18/2014</a:t>
            </a:fld>
            <a:endParaRPr lang="en-US"/>
          </a:p>
        </p:txBody>
      </p:sp>
      <p:sp>
        <p:nvSpPr>
          <p:cNvPr id="4" name="Footer Placeholder 3"/>
          <p:cNvSpPr>
            <a:spLocks noGrp="1"/>
          </p:cNvSpPr>
          <p:nvPr>
            <p:ph type="ftr" sz="quarter" idx="2"/>
          </p:nvPr>
        </p:nvSpPr>
        <p:spPr>
          <a:xfrm>
            <a:off x="0" y="8847138"/>
            <a:ext cx="2971800" cy="46513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84613" y="8847138"/>
            <a:ext cx="2971800" cy="46513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AD61147-74B9-4B2B-81DE-F194E676E478}" type="slidenum">
              <a:rPr lang="en-US"/>
              <a:pPr>
                <a:defRPr/>
              </a:pPr>
              <a:t>‹#›</a:t>
            </a:fld>
            <a:endParaRPr lang="en-US"/>
          </a:p>
        </p:txBody>
      </p:sp>
    </p:spTree>
    <p:extLst>
      <p:ext uri="{BB962C8B-B14F-4D97-AF65-F5344CB8AC3E}">
        <p14:creationId xmlns:p14="http://schemas.microsoft.com/office/powerpoint/2010/main" val="1962870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FF9D73D-022F-4769-971D-0D7B698EB455}" type="datetimeFigureOut">
              <a:rPr lang="en-US"/>
              <a:pPr>
                <a:defRPr/>
              </a:pPr>
              <a:t>11/18/2014</a:t>
            </a:fld>
            <a:endParaRPr lang="en-US"/>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24363"/>
            <a:ext cx="5486400" cy="41910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47138"/>
            <a:ext cx="2971800" cy="46513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847138"/>
            <a:ext cx="2971800" cy="46513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27912D04-B5B3-4F59-8413-7164EF58CD9B}" type="slidenum">
              <a:rPr lang="en-US"/>
              <a:pPr>
                <a:defRPr/>
              </a:pPr>
              <a:t>‹#›</a:t>
            </a:fld>
            <a:endParaRPr lang="en-US"/>
          </a:p>
        </p:txBody>
      </p:sp>
    </p:spTree>
    <p:extLst>
      <p:ext uri="{BB962C8B-B14F-4D97-AF65-F5344CB8AC3E}">
        <p14:creationId xmlns:p14="http://schemas.microsoft.com/office/powerpoint/2010/main" val="707608596"/>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5</a:t>
            </a:fld>
            <a:endParaRPr lang="en-US"/>
          </a:p>
        </p:txBody>
      </p:sp>
    </p:spTree>
    <p:extLst>
      <p:ext uri="{BB962C8B-B14F-4D97-AF65-F5344CB8AC3E}">
        <p14:creationId xmlns:p14="http://schemas.microsoft.com/office/powerpoint/2010/main" val="3971365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6</a:t>
            </a:fld>
            <a:endParaRPr lang="en-US"/>
          </a:p>
        </p:txBody>
      </p:sp>
    </p:spTree>
    <p:extLst>
      <p:ext uri="{BB962C8B-B14F-4D97-AF65-F5344CB8AC3E}">
        <p14:creationId xmlns:p14="http://schemas.microsoft.com/office/powerpoint/2010/main" val="23176781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58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fontAlgn="base">
              <a:spcBef>
                <a:spcPct val="0"/>
              </a:spcBef>
              <a:spcAft>
                <a:spcPct val="0"/>
              </a:spcAft>
              <a:defRPr/>
            </a:pPr>
            <a:fld id="{441AED79-BFBC-4E66-98E9-1C2B164FE13D}" type="slidenum">
              <a:rPr lang="en-US" altLang="en-US" smtClean="0">
                <a:latin typeface="Calibri" pitchFamily="34" charset="0"/>
              </a:rPr>
              <a:pPr fontAlgn="base">
                <a:spcBef>
                  <a:spcPct val="0"/>
                </a:spcBef>
                <a:spcAft>
                  <a:spcPct val="0"/>
                </a:spcAft>
                <a:defRPr/>
              </a:pPr>
              <a:t>7</a:t>
            </a:fld>
            <a:endParaRPr lang="en-US" altLang="en-US" smtClean="0">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27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fontAlgn="base">
              <a:spcBef>
                <a:spcPct val="0"/>
              </a:spcBef>
              <a:spcAft>
                <a:spcPct val="0"/>
              </a:spcAft>
              <a:defRPr/>
            </a:pPr>
            <a:fld id="{D0BF6F63-D06E-44CB-B375-8E752209C2CA}" type="slidenum">
              <a:rPr lang="en-US" altLang="en-US" smtClean="0">
                <a:latin typeface="Calibri" pitchFamily="34" charset="0"/>
              </a:rPr>
              <a:pPr fontAlgn="base">
                <a:spcBef>
                  <a:spcPct val="0"/>
                </a:spcBef>
                <a:spcAft>
                  <a:spcPct val="0"/>
                </a:spcAft>
                <a:defRPr/>
              </a:pPr>
              <a:t>10</a:t>
            </a:fld>
            <a:endParaRPr lang="en-US" altLang="en-US" smtClean="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9B099189-2D60-4A29-B94A-F64B04B7BC59}" type="datetimeFigureOut">
              <a:rPr lang="en-US"/>
              <a:pPr>
                <a:defRPr/>
              </a:pPr>
              <a:t>11/18/2014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1F90A72-EC5B-4135-B7E6-D6C43D4EE683}" type="slidenum">
              <a:rPr lang="en-US"/>
              <a:pPr>
                <a:defRPr/>
              </a:pPr>
              <a:t>‹#›</a:t>
            </a:fld>
            <a:endParaRPr lang="en-US"/>
          </a:p>
        </p:txBody>
      </p:sp>
    </p:spTree>
    <p:extLst>
      <p:ext uri="{BB962C8B-B14F-4D97-AF65-F5344CB8AC3E}">
        <p14:creationId xmlns:p14="http://schemas.microsoft.com/office/powerpoint/2010/main" val="1086034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C0A29EE-0FE3-4D1E-8F5D-22461DF1CB35}" type="datetimeFigureOut">
              <a:rPr lang="en-US"/>
              <a:pPr>
                <a:defRPr/>
              </a:pPr>
              <a:t>11/18/2014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B19C7AA-DA1F-41AB-802D-409371A53F64}" type="slidenum">
              <a:rPr lang="en-US"/>
              <a:pPr>
                <a:defRPr/>
              </a:pPr>
              <a:t>‹#›</a:t>
            </a:fld>
            <a:endParaRPr lang="en-US"/>
          </a:p>
        </p:txBody>
      </p:sp>
    </p:spTree>
    <p:extLst>
      <p:ext uri="{BB962C8B-B14F-4D97-AF65-F5344CB8AC3E}">
        <p14:creationId xmlns:p14="http://schemas.microsoft.com/office/powerpoint/2010/main" val="542546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C6CDF726-9850-4B3E-85AF-4F441118BFD1}" type="datetimeFigureOut">
              <a:rPr lang="en-US"/>
              <a:pPr>
                <a:defRPr/>
              </a:pPr>
              <a:t>11/18/2014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53115DB-335D-4A22-9A23-817BCFC19077}" type="slidenum">
              <a:rPr lang="en-US"/>
              <a:pPr>
                <a:defRPr/>
              </a:pPr>
              <a:t>‹#›</a:t>
            </a:fld>
            <a:endParaRPr lang="en-US"/>
          </a:p>
        </p:txBody>
      </p:sp>
    </p:spTree>
    <p:extLst>
      <p:ext uri="{BB962C8B-B14F-4D97-AF65-F5344CB8AC3E}">
        <p14:creationId xmlns:p14="http://schemas.microsoft.com/office/powerpoint/2010/main" val="42020873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9B099189-2D60-4A29-B94A-F64B04B7BC59}" type="datetimeFigureOut">
              <a:rPr lang="en-US"/>
              <a:pPr>
                <a:defRPr/>
              </a:pPr>
              <a:t>11/18/2014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1F90A72-EC5B-4135-B7E6-D6C43D4EE683}" type="slidenum">
              <a:rPr lang="en-US"/>
              <a:pPr>
                <a:defRPr/>
              </a:pPr>
              <a:t>‹#›</a:t>
            </a:fld>
            <a:endParaRPr lang="en-US"/>
          </a:p>
        </p:txBody>
      </p:sp>
    </p:spTree>
    <p:extLst>
      <p:ext uri="{BB962C8B-B14F-4D97-AF65-F5344CB8AC3E}">
        <p14:creationId xmlns:p14="http://schemas.microsoft.com/office/powerpoint/2010/main" val="13280100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A2EE8F5-A3D0-4BAF-92C6-3C0CE5B7F3E6}" type="datetimeFigureOut">
              <a:rPr lang="en-US"/>
              <a:pPr>
                <a:defRPr/>
              </a:pPr>
              <a:t>11/18/2014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F147BE6-FD92-4211-9715-16B40D933876}" type="slidenum">
              <a:rPr lang="en-US"/>
              <a:pPr>
                <a:defRPr/>
              </a:pPr>
              <a:t>‹#›</a:t>
            </a:fld>
            <a:endParaRPr lang="en-US"/>
          </a:p>
        </p:txBody>
      </p:sp>
    </p:spTree>
    <p:extLst>
      <p:ext uri="{BB962C8B-B14F-4D97-AF65-F5344CB8AC3E}">
        <p14:creationId xmlns:p14="http://schemas.microsoft.com/office/powerpoint/2010/main" val="1648661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2"/>
        </a:solidFill>
        <a:effectLst/>
      </p:bgPr>
    </p:bg>
    <p:spTree>
      <p:nvGrpSpPr>
        <p:cNvPr id="1" name=""/>
        <p:cNvGrpSpPr/>
        <p:nvPr/>
      </p:nvGrpSpPr>
      <p:grpSpPr>
        <a:xfrm>
          <a:off x="0" y="0"/>
          <a:ext cx="0" cy="0"/>
          <a:chOff x="0" y="0"/>
          <a:chExt cx="0" cy="0"/>
        </a:xfrm>
      </p:grpSpPr>
      <p:cxnSp>
        <p:nvCxnSpPr>
          <p:cNvPr id="4" name="Straight Connector 3"/>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4B4C4D5-B9CE-4F71-AA2F-D7D51D8689D8}" type="datetimeFigureOut">
              <a:rPr lang="en-US"/>
              <a:pPr>
                <a:defRPr/>
              </a:pPr>
              <a:t>11/18/2014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35AE4CE-709D-4860-ACF4-9230FE512E15}" type="slidenum">
              <a:rPr lang="en-US"/>
              <a:pPr>
                <a:defRPr/>
              </a:pPr>
              <a:t>‹#›</a:t>
            </a:fld>
            <a:endParaRPr lang="en-US"/>
          </a:p>
        </p:txBody>
      </p:sp>
    </p:spTree>
    <p:extLst>
      <p:ext uri="{BB962C8B-B14F-4D97-AF65-F5344CB8AC3E}">
        <p14:creationId xmlns:p14="http://schemas.microsoft.com/office/powerpoint/2010/main" val="1105009641"/>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69C2D430-4604-4869-8582-92F22E497C85}" type="datetimeFigureOut">
              <a:rPr lang="en-US"/>
              <a:pPr>
                <a:defRPr/>
              </a:pPr>
              <a:t>11/18/2014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F5B04DF-6D14-44F5-B0D4-F984DF380734}" type="slidenum">
              <a:rPr lang="en-US"/>
              <a:pPr>
                <a:defRPr/>
              </a:pPr>
              <a:t>‹#›</a:t>
            </a:fld>
            <a:endParaRPr lang="en-US"/>
          </a:p>
        </p:txBody>
      </p:sp>
    </p:spTree>
    <p:extLst>
      <p:ext uri="{BB962C8B-B14F-4D97-AF65-F5344CB8AC3E}">
        <p14:creationId xmlns:p14="http://schemas.microsoft.com/office/powerpoint/2010/main" val="36338355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6"/>
          <p:cNvSpPr>
            <a:spLocks noGrp="1"/>
          </p:cNvSpPr>
          <p:nvPr>
            <p:ph type="dt" sz="half" idx="10"/>
          </p:nvPr>
        </p:nvSpPr>
        <p:spPr/>
        <p:txBody>
          <a:bodyPr/>
          <a:lstStyle>
            <a:lvl1pPr>
              <a:defRPr/>
            </a:lvl1pPr>
          </a:lstStyle>
          <a:p>
            <a:pPr>
              <a:defRPr/>
            </a:pPr>
            <a:fld id="{EEC0F0F6-698F-43C7-B45E-CFA1F20382A2}" type="datetimeFigureOut">
              <a:rPr lang="en-US"/>
              <a:pPr>
                <a:defRPr/>
              </a:pPr>
              <a:t>11/18/2014</a:t>
            </a:fld>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0" name="Slide Number Placeholder 8"/>
          <p:cNvSpPr>
            <a:spLocks noGrp="1"/>
          </p:cNvSpPr>
          <p:nvPr>
            <p:ph type="sldNum" sz="quarter" idx="12"/>
          </p:nvPr>
        </p:nvSpPr>
        <p:spPr/>
        <p:txBody>
          <a:bodyPr/>
          <a:lstStyle>
            <a:lvl1pPr>
              <a:defRPr/>
            </a:lvl1pPr>
          </a:lstStyle>
          <a:p>
            <a:pPr>
              <a:defRPr/>
            </a:pPr>
            <a:fld id="{8B9B8D93-B178-4BA3-BAE6-E55D9218749A}" type="slidenum">
              <a:rPr lang="en-US"/>
              <a:pPr>
                <a:defRPr/>
              </a:pPr>
              <a:t>‹#›</a:t>
            </a:fld>
            <a:endParaRPr lang="en-US"/>
          </a:p>
        </p:txBody>
      </p:sp>
    </p:spTree>
    <p:extLst>
      <p:ext uri="{BB962C8B-B14F-4D97-AF65-F5344CB8AC3E}">
        <p14:creationId xmlns:p14="http://schemas.microsoft.com/office/powerpoint/2010/main" val="14556876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9EEEF89-9C15-4BCD-8382-83326B4B59C5}" type="datetimeFigureOut">
              <a:rPr lang="en-US"/>
              <a:pPr>
                <a:defRPr/>
              </a:pPr>
              <a:t>11/18/2014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D759D93-2E54-468E-B0AD-6925EEF16A43}" type="slidenum">
              <a:rPr lang="en-US"/>
              <a:pPr>
                <a:defRPr/>
              </a:pPr>
              <a:t>‹#›</a:t>
            </a:fld>
            <a:endParaRPr lang="en-US"/>
          </a:p>
        </p:txBody>
      </p:sp>
    </p:spTree>
    <p:extLst>
      <p:ext uri="{BB962C8B-B14F-4D97-AF65-F5344CB8AC3E}">
        <p14:creationId xmlns:p14="http://schemas.microsoft.com/office/powerpoint/2010/main" val="7319584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5E0A4B9-84D7-48A2-AEF7-95ADE3824AC7}" type="datetimeFigureOut">
              <a:rPr lang="en-US"/>
              <a:pPr>
                <a:defRPr/>
              </a:pPr>
              <a:t>11/18/2014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C48716B-2936-43FC-B963-C03DD8E157F6}" type="slidenum">
              <a:rPr lang="en-US"/>
              <a:pPr>
                <a:defRPr/>
              </a:pPr>
              <a:t>‹#›</a:t>
            </a:fld>
            <a:endParaRPr lang="en-US"/>
          </a:p>
        </p:txBody>
      </p:sp>
    </p:spTree>
    <p:extLst>
      <p:ext uri="{BB962C8B-B14F-4D97-AF65-F5344CB8AC3E}">
        <p14:creationId xmlns:p14="http://schemas.microsoft.com/office/powerpoint/2010/main" val="9874000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AF554DFC-08E3-4417-90E6-BA22C27C3CF9}" type="datetimeFigureOut">
              <a:rPr lang="en-US"/>
              <a:pPr>
                <a:defRPr/>
              </a:pPr>
              <a:t>11/18/2014</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DCA6CFDF-EEB8-4998-BED2-5ABCDA6175BC}" type="slidenum">
              <a:rPr lang="en-US"/>
              <a:pPr>
                <a:defRPr/>
              </a:pPr>
              <a:t>‹#›</a:t>
            </a:fld>
            <a:endParaRPr lang="en-US"/>
          </a:p>
        </p:txBody>
      </p:sp>
    </p:spTree>
    <p:extLst>
      <p:ext uri="{BB962C8B-B14F-4D97-AF65-F5344CB8AC3E}">
        <p14:creationId xmlns:p14="http://schemas.microsoft.com/office/powerpoint/2010/main" val="981169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A2EE8F5-A3D0-4BAF-92C6-3C0CE5B7F3E6}" type="datetimeFigureOut">
              <a:rPr lang="en-US"/>
              <a:pPr>
                <a:defRPr/>
              </a:pPr>
              <a:t>11/18/2014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F147BE6-FD92-4211-9715-16B40D933876}" type="slidenum">
              <a:rPr lang="en-US"/>
              <a:pPr>
                <a:defRPr/>
              </a:pPr>
              <a:t>‹#›</a:t>
            </a:fld>
            <a:endParaRPr lang="en-US"/>
          </a:p>
        </p:txBody>
      </p:sp>
    </p:spTree>
    <p:extLst>
      <p:ext uri="{BB962C8B-B14F-4D97-AF65-F5344CB8AC3E}">
        <p14:creationId xmlns:p14="http://schemas.microsoft.com/office/powerpoint/2010/main" val="34703949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74838B9-1648-41D3-B80E-635655B2EF33}" type="datetimeFigureOut">
              <a:rPr lang="en-US"/>
              <a:pPr>
                <a:defRPr/>
              </a:pPr>
              <a:t>11/18/2014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2174C96-867C-46EE-9E58-E16321F27318}" type="slidenum">
              <a:rPr lang="en-US"/>
              <a:pPr>
                <a:defRPr/>
              </a:pPr>
              <a:t>‹#›</a:t>
            </a:fld>
            <a:endParaRPr lang="en-US"/>
          </a:p>
        </p:txBody>
      </p:sp>
    </p:spTree>
    <p:extLst>
      <p:ext uri="{BB962C8B-B14F-4D97-AF65-F5344CB8AC3E}">
        <p14:creationId xmlns:p14="http://schemas.microsoft.com/office/powerpoint/2010/main" val="30215223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C0A29EE-0FE3-4D1E-8F5D-22461DF1CB35}" type="datetimeFigureOut">
              <a:rPr lang="en-US"/>
              <a:pPr>
                <a:defRPr/>
              </a:pPr>
              <a:t>11/18/2014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B19C7AA-DA1F-41AB-802D-409371A53F64}" type="slidenum">
              <a:rPr lang="en-US"/>
              <a:pPr>
                <a:defRPr/>
              </a:pPr>
              <a:t>‹#›</a:t>
            </a:fld>
            <a:endParaRPr lang="en-US"/>
          </a:p>
        </p:txBody>
      </p:sp>
    </p:spTree>
    <p:extLst>
      <p:ext uri="{BB962C8B-B14F-4D97-AF65-F5344CB8AC3E}">
        <p14:creationId xmlns:p14="http://schemas.microsoft.com/office/powerpoint/2010/main" val="34420802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C6CDF726-9850-4B3E-85AF-4F441118BFD1}" type="datetimeFigureOut">
              <a:rPr lang="en-US"/>
              <a:pPr>
                <a:defRPr/>
              </a:pPr>
              <a:t>11/18/2014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53115DB-335D-4A22-9A23-817BCFC19077}" type="slidenum">
              <a:rPr lang="en-US"/>
              <a:pPr>
                <a:defRPr/>
              </a:pPr>
              <a:t>‹#›</a:t>
            </a:fld>
            <a:endParaRPr lang="en-US"/>
          </a:p>
        </p:txBody>
      </p:sp>
    </p:spTree>
    <p:extLst>
      <p:ext uri="{BB962C8B-B14F-4D97-AF65-F5344CB8AC3E}">
        <p14:creationId xmlns:p14="http://schemas.microsoft.com/office/powerpoint/2010/main" val="2859296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2"/>
        </a:solidFill>
        <a:effectLst/>
      </p:bgPr>
    </p:bg>
    <p:spTree>
      <p:nvGrpSpPr>
        <p:cNvPr id="1" name=""/>
        <p:cNvGrpSpPr/>
        <p:nvPr/>
      </p:nvGrpSpPr>
      <p:grpSpPr>
        <a:xfrm>
          <a:off x="0" y="0"/>
          <a:ext cx="0" cy="0"/>
          <a:chOff x="0" y="0"/>
          <a:chExt cx="0" cy="0"/>
        </a:xfrm>
      </p:grpSpPr>
      <p:cxnSp>
        <p:nvCxnSpPr>
          <p:cNvPr id="4" name="Straight Connector 3"/>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4B4C4D5-B9CE-4F71-AA2F-D7D51D8689D8}" type="datetimeFigureOut">
              <a:rPr lang="en-US"/>
              <a:pPr>
                <a:defRPr/>
              </a:pPr>
              <a:t>11/18/2014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35AE4CE-709D-4860-ACF4-9230FE512E15}" type="slidenum">
              <a:rPr lang="en-US"/>
              <a:pPr>
                <a:defRPr/>
              </a:pPr>
              <a:t>‹#›</a:t>
            </a:fld>
            <a:endParaRPr lang="en-US"/>
          </a:p>
        </p:txBody>
      </p:sp>
    </p:spTree>
    <p:extLst>
      <p:ext uri="{BB962C8B-B14F-4D97-AF65-F5344CB8AC3E}">
        <p14:creationId xmlns:p14="http://schemas.microsoft.com/office/powerpoint/2010/main" val="216454592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69C2D430-4604-4869-8582-92F22E497C85}" type="datetimeFigureOut">
              <a:rPr lang="en-US"/>
              <a:pPr>
                <a:defRPr/>
              </a:pPr>
              <a:t>11/18/2014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F5B04DF-6D14-44F5-B0D4-F984DF380734}" type="slidenum">
              <a:rPr lang="en-US"/>
              <a:pPr>
                <a:defRPr/>
              </a:pPr>
              <a:t>‹#›</a:t>
            </a:fld>
            <a:endParaRPr lang="en-US"/>
          </a:p>
        </p:txBody>
      </p:sp>
    </p:spTree>
    <p:extLst>
      <p:ext uri="{BB962C8B-B14F-4D97-AF65-F5344CB8AC3E}">
        <p14:creationId xmlns:p14="http://schemas.microsoft.com/office/powerpoint/2010/main" val="763709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6"/>
          <p:cNvSpPr>
            <a:spLocks noGrp="1"/>
          </p:cNvSpPr>
          <p:nvPr>
            <p:ph type="dt" sz="half" idx="10"/>
          </p:nvPr>
        </p:nvSpPr>
        <p:spPr/>
        <p:txBody>
          <a:bodyPr/>
          <a:lstStyle>
            <a:lvl1pPr>
              <a:defRPr/>
            </a:lvl1pPr>
          </a:lstStyle>
          <a:p>
            <a:pPr>
              <a:defRPr/>
            </a:pPr>
            <a:fld id="{EEC0F0F6-698F-43C7-B45E-CFA1F20382A2}" type="datetimeFigureOut">
              <a:rPr lang="en-US"/>
              <a:pPr>
                <a:defRPr/>
              </a:pPr>
              <a:t>11/18/2014</a:t>
            </a:fld>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0" name="Slide Number Placeholder 8"/>
          <p:cNvSpPr>
            <a:spLocks noGrp="1"/>
          </p:cNvSpPr>
          <p:nvPr>
            <p:ph type="sldNum" sz="quarter" idx="12"/>
          </p:nvPr>
        </p:nvSpPr>
        <p:spPr/>
        <p:txBody>
          <a:bodyPr/>
          <a:lstStyle>
            <a:lvl1pPr>
              <a:defRPr/>
            </a:lvl1pPr>
          </a:lstStyle>
          <a:p>
            <a:pPr>
              <a:defRPr/>
            </a:pPr>
            <a:fld id="{8B9B8D93-B178-4BA3-BAE6-E55D9218749A}" type="slidenum">
              <a:rPr lang="en-US"/>
              <a:pPr>
                <a:defRPr/>
              </a:pPr>
              <a:t>‹#›</a:t>
            </a:fld>
            <a:endParaRPr lang="en-US"/>
          </a:p>
        </p:txBody>
      </p:sp>
    </p:spTree>
    <p:extLst>
      <p:ext uri="{BB962C8B-B14F-4D97-AF65-F5344CB8AC3E}">
        <p14:creationId xmlns:p14="http://schemas.microsoft.com/office/powerpoint/2010/main" val="3568732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9EEEF89-9C15-4BCD-8382-83326B4B59C5}" type="datetimeFigureOut">
              <a:rPr lang="en-US"/>
              <a:pPr>
                <a:defRPr/>
              </a:pPr>
              <a:t>11/18/2014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D759D93-2E54-468E-B0AD-6925EEF16A43}" type="slidenum">
              <a:rPr lang="en-US"/>
              <a:pPr>
                <a:defRPr/>
              </a:pPr>
              <a:t>‹#›</a:t>
            </a:fld>
            <a:endParaRPr lang="en-US"/>
          </a:p>
        </p:txBody>
      </p:sp>
    </p:spTree>
    <p:extLst>
      <p:ext uri="{BB962C8B-B14F-4D97-AF65-F5344CB8AC3E}">
        <p14:creationId xmlns:p14="http://schemas.microsoft.com/office/powerpoint/2010/main" val="858002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5E0A4B9-84D7-48A2-AEF7-95ADE3824AC7}" type="datetimeFigureOut">
              <a:rPr lang="en-US"/>
              <a:pPr>
                <a:defRPr/>
              </a:pPr>
              <a:t>11/18/2014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C48716B-2936-43FC-B963-C03DD8E157F6}" type="slidenum">
              <a:rPr lang="en-US"/>
              <a:pPr>
                <a:defRPr/>
              </a:pPr>
              <a:t>‹#›</a:t>
            </a:fld>
            <a:endParaRPr lang="en-US"/>
          </a:p>
        </p:txBody>
      </p:sp>
    </p:spTree>
    <p:extLst>
      <p:ext uri="{BB962C8B-B14F-4D97-AF65-F5344CB8AC3E}">
        <p14:creationId xmlns:p14="http://schemas.microsoft.com/office/powerpoint/2010/main" val="2650844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AF554DFC-08E3-4417-90E6-BA22C27C3CF9}" type="datetimeFigureOut">
              <a:rPr lang="en-US"/>
              <a:pPr>
                <a:defRPr/>
              </a:pPr>
              <a:t>11/18/2014</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DCA6CFDF-EEB8-4998-BED2-5ABCDA6175BC}" type="slidenum">
              <a:rPr lang="en-US"/>
              <a:pPr>
                <a:defRPr/>
              </a:pPr>
              <a:t>‹#›</a:t>
            </a:fld>
            <a:endParaRPr lang="en-US"/>
          </a:p>
        </p:txBody>
      </p:sp>
    </p:spTree>
    <p:extLst>
      <p:ext uri="{BB962C8B-B14F-4D97-AF65-F5344CB8AC3E}">
        <p14:creationId xmlns:p14="http://schemas.microsoft.com/office/powerpoint/2010/main" val="1240383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74838B9-1648-41D3-B80E-635655B2EF33}" type="datetimeFigureOut">
              <a:rPr lang="en-US"/>
              <a:pPr>
                <a:defRPr/>
              </a:pPr>
              <a:t>11/18/2014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2174C96-867C-46EE-9E58-E16321F27318}" type="slidenum">
              <a:rPr lang="en-US"/>
              <a:pPr>
                <a:defRPr/>
              </a:pPr>
              <a:t>‹#›</a:t>
            </a:fld>
            <a:endParaRPr lang="en-US"/>
          </a:p>
        </p:txBody>
      </p:sp>
    </p:spTree>
    <p:extLst>
      <p:ext uri="{BB962C8B-B14F-4D97-AF65-F5344CB8AC3E}">
        <p14:creationId xmlns:p14="http://schemas.microsoft.com/office/powerpoint/2010/main" val="1328358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457200" y="16002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3"/>
          <p:cNvSpPr>
            <a:spLocks noGrp="1"/>
          </p:cNvSpPr>
          <p:nvPr>
            <p:ph type="dt" sz="half" idx="2"/>
          </p:nvPr>
        </p:nvSpPr>
        <p:spPr>
          <a:xfrm>
            <a:off x="457200" y="19050"/>
            <a:ext cx="2895600" cy="328613"/>
          </a:xfrm>
          <a:prstGeom prst="rect">
            <a:avLst/>
          </a:prstGeom>
        </p:spPr>
        <p:txBody>
          <a:bodyPr vert="horz" lIns="91440" tIns="45720" rIns="91440" bIns="45720" rtlCol="0" anchor="ctr"/>
          <a:lstStyle>
            <a:lvl1pPr algn="l" fontAlgn="auto">
              <a:spcBef>
                <a:spcPts val="0"/>
              </a:spcBef>
              <a:spcAft>
                <a:spcPts val="0"/>
              </a:spcAft>
              <a:defRPr sz="1200">
                <a:solidFill>
                  <a:srgbClr val="FFFFFF"/>
                </a:solidFill>
                <a:latin typeface="+mn-lt"/>
                <a:cs typeface="+mn-cs"/>
              </a:defRPr>
            </a:lvl1pPr>
          </a:lstStyle>
          <a:p>
            <a:pPr>
              <a:defRPr/>
            </a:pPr>
            <a:fld id="{8AE2EB01-D312-40EE-B745-E19EEFD17980}" type="datetimeFigureOut">
              <a:rPr lang="en-US"/>
              <a:pPr>
                <a:defRPr/>
              </a:pPr>
              <a:t>11/18/2014</a:t>
            </a:fld>
            <a:endParaRPr lang="en-US"/>
          </a:p>
        </p:txBody>
      </p:sp>
      <p:sp>
        <p:nvSpPr>
          <p:cNvPr id="5" name="Footer Placeholder 4"/>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fontAlgn="auto">
              <a:spcBef>
                <a:spcPts val="0"/>
              </a:spcBef>
              <a:spcAft>
                <a:spcPts val="0"/>
              </a:spcAft>
              <a:defRPr sz="1200">
                <a:solidFill>
                  <a:srgbClr val="FFFFFF"/>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lIns="91440" tIns="45720" rIns="91440" bIns="45720" rtlCol="0" anchor="ctr"/>
          <a:lstStyle>
            <a:lvl1pPr algn="l" fontAlgn="auto">
              <a:spcBef>
                <a:spcPts val="0"/>
              </a:spcBef>
              <a:spcAft>
                <a:spcPts val="0"/>
              </a:spcAft>
              <a:defRPr sz="1400" b="1">
                <a:solidFill>
                  <a:srgbClr val="FFFFFF"/>
                </a:solidFill>
                <a:latin typeface="+mn-lt"/>
                <a:cs typeface="+mn-cs"/>
              </a:defRPr>
            </a:lvl1pPr>
          </a:lstStyle>
          <a:p>
            <a:pPr>
              <a:defRPr/>
            </a:pPr>
            <a:fld id="{0E5ED2C5-654C-4561-98F5-F11D959E251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22" r:id="rId1"/>
    <p:sldLayoutId id="2147483815" r:id="rId2"/>
    <p:sldLayoutId id="2147483823" r:id="rId3"/>
    <p:sldLayoutId id="2147483816" r:id="rId4"/>
    <p:sldLayoutId id="2147483824" r:id="rId5"/>
    <p:sldLayoutId id="2147483817" r:id="rId6"/>
    <p:sldLayoutId id="2147483818" r:id="rId7"/>
    <p:sldLayoutId id="2147483825" r:id="rId8"/>
    <p:sldLayoutId id="2147483819" r:id="rId9"/>
    <p:sldLayoutId id="2147483820" r:id="rId10"/>
    <p:sldLayoutId id="2147483821" r:id="rId11"/>
  </p:sldLayoutIdLst>
  <p:txStyles>
    <p:titleStyle>
      <a:lvl1pPr algn="l" rtl="0" eaLnBrk="0" fontAlgn="base" hangingPunct="0">
        <a:spcBef>
          <a:spcPct val="0"/>
        </a:spcBef>
        <a:spcAft>
          <a:spcPct val="0"/>
        </a:spcAft>
        <a:defRPr sz="4000" kern="1200" spc="-1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182563" indent="-182563" algn="l" rtl="0" eaLnBrk="0" fontAlgn="base" hangingPunct="0">
        <a:spcBef>
          <a:spcPct val="20000"/>
        </a:spcBef>
        <a:spcAft>
          <a:spcPct val="0"/>
        </a:spcAft>
        <a:buClr>
          <a:schemeClr val="accent1"/>
        </a:buClr>
        <a:buSzPct val="85000"/>
        <a:buFont typeface="Arial" charset="0"/>
        <a:buChar char="•"/>
        <a:defRPr sz="2400" kern="1200">
          <a:solidFill>
            <a:schemeClr val="tx1"/>
          </a:solidFill>
          <a:latin typeface="+mn-lt"/>
          <a:ea typeface="+mn-ea"/>
          <a:cs typeface="+mn-cs"/>
        </a:defRPr>
      </a:lvl1pPr>
      <a:lvl2pPr marL="457200" indent="-182563" algn="l" rtl="0" eaLnBrk="0" fontAlgn="base" hangingPunct="0">
        <a:spcBef>
          <a:spcPct val="20000"/>
        </a:spcBef>
        <a:spcAft>
          <a:spcPct val="0"/>
        </a:spcAft>
        <a:buClr>
          <a:schemeClr val="accent1"/>
        </a:buClr>
        <a:buSzPct val="85000"/>
        <a:buFont typeface="Arial" charset="0"/>
        <a:buChar char="•"/>
        <a:defRPr sz="2000" kern="1200">
          <a:solidFill>
            <a:schemeClr val="tx1"/>
          </a:solidFill>
          <a:latin typeface="+mn-lt"/>
          <a:ea typeface="+mn-ea"/>
          <a:cs typeface="+mn-cs"/>
        </a:defRPr>
      </a:lvl2pPr>
      <a:lvl3pPr marL="730250" indent="-182563" algn="l" rtl="0" eaLnBrk="0" fontAlgn="base" hangingPunct="0">
        <a:spcBef>
          <a:spcPct val="20000"/>
        </a:spcBef>
        <a:spcAft>
          <a:spcPct val="0"/>
        </a:spcAft>
        <a:buClr>
          <a:schemeClr val="accent1"/>
        </a:buClr>
        <a:buSzPct val="90000"/>
        <a:buFont typeface="Arial" charset="0"/>
        <a:buChar char="•"/>
        <a:defRPr kern="1200">
          <a:solidFill>
            <a:schemeClr val="tx1"/>
          </a:solidFill>
          <a:latin typeface="+mn-lt"/>
          <a:ea typeface="+mn-ea"/>
          <a:cs typeface="+mn-cs"/>
        </a:defRPr>
      </a:lvl3pPr>
      <a:lvl4pPr marL="1004888" indent="-182563" algn="l" rtl="0" eaLnBrk="0" fontAlgn="base" hangingPunct="0">
        <a:spcBef>
          <a:spcPct val="20000"/>
        </a:spcBef>
        <a:spcAft>
          <a:spcPct val="0"/>
        </a:spcAft>
        <a:buClr>
          <a:schemeClr val="accent1"/>
        </a:buClr>
        <a:buFont typeface="Arial" charset="0"/>
        <a:buChar char="•"/>
        <a:defRPr sz="1600" kern="1200">
          <a:solidFill>
            <a:schemeClr val="tx1"/>
          </a:solidFill>
          <a:latin typeface="+mn-lt"/>
          <a:ea typeface="+mn-ea"/>
          <a:cs typeface="+mn-cs"/>
        </a:defRPr>
      </a:lvl4pPr>
      <a:lvl5pPr marL="1187450" indent="-136525" algn="l" rtl="0" eaLnBrk="0" fontAlgn="base" hangingPunct="0">
        <a:spcBef>
          <a:spcPct val="20000"/>
        </a:spcBef>
        <a:spcAft>
          <a:spcPct val="0"/>
        </a:spcAft>
        <a:buClr>
          <a:schemeClr val="accent1"/>
        </a:buClr>
        <a:buSzPct val="100000"/>
        <a:buFont typeface="Arial"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457200" y="16002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4" name="Date Placeholder 3"/>
          <p:cNvSpPr>
            <a:spLocks noGrp="1"/>
          </p:cNvSpPr>
          <p:nvPr>
            <p:ph type="dt" sz="half" idx="2"/>
          </p:nvPr>
        </p:nvSpPr>
        <p:spPr>
          <a:xfrm>
            <a:off x="457200" y="19050"/>
            <a:ext cx="2895600" cy="328613"/>
          </a:xfrm>
          <a:prstGeom prst="rect">
            <a:avLst/>
          </a:prstGeom>
        </p:spPr>
        <p:txBody>
          <a:bodyPr vert="horz" lIns="91440" tIns="45720" rIns="91440" bIns="45720" rtlCol="0" anchor="ctr"/>
          <a:lstStyle>
            <a:lvl1pPr algn="l" fontAlgn="auto">
              <a:spcBef>
                <a:spcPts val="0"/>
              </a:spcBef>
              <a:spcAft>
                <a:spcPts val="0"/>
              </a:spcAft>
              <a:defRPr sz="1200">
                <a:solidFill>
                  <a:srgbClr val="FFFFFF"/>
                </a:solidFill>
                <a:latin typeface="+mn-lt"/>
                <a:cs typeface="+mn-cs"/>
              </a:defRPr>
            </a:lvl1pPr>
          </a:lstStyle>
          <a:p>
            <a:pPr>
              <a:defRPr/>
            </a:pPr>
            <a:fld id="{8AE2EB01-D312-40EE-B745-E19EEFD17980}" type="datetimeFigureOut">
              <a:rPr lang="en-US"/>
              <a:pPr>
                <a:defRPr/>
              </a:pPr>
              <a:t>11/18/2014</a:t>
            </a:fld>
            <a:endParaRPr lang="en-US"/>
          </a:p>
        </p:txBody>
      </p:sp>
      <p:sp>
        <p:nvSpPr>
          <p:cNvPr id="5" name="Footer Placeholder 4"/>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fontAlgn="auto">
              <a:spcBef>
                <a:spcPts val="0"/>
              </a:spcBef>
              <a:spcAft>
                <a:spcPts val="0"/>
              </a:spcAft>
              <a:defRPr sz="1200">
                <a:solidFill>
                  <a:srgbClr val="FFFFFF"/>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lIns="91440" tIns="45720" rIns="91440" bIns="45720" rtlCol="0" anchor="ctr"/>
          <a:lstStyle>
            <a:lvl1pPr algn="l" fontAlgn="auto">
              <a:spcBef>
                <a:spcPts val="0"/>
              </a:spcBef>
              <a:spcAft>
                <a:spcPts val="0"/>
              </a:spcAft>
              <a:defRPr sz="1400" b="1">
                <a:solidFill>
                  <a:srgbClr val="FFFFFF"/>
                </a:solidFill>
                <a:latin typeface="+mn-lt"/>
                <a:cs typeface="+mn-cs"/>
              </a:defRPr>
            </a:lvl1pPr>
          </a:lstStyle>
          <a:p>
            <a:pPr>
              <a:defRPr/>
            </a:pPr>
            <a:fld id="{0E5ED2C5-654C-4561-98F5-F11D959E2515}" type="slidenum">
              <a:rPr lang="en-US"/>
              <a:pPr>
                <a:defRPr/>
              </a:pPr>
              <a:t>‹#›</a:t>
            </a:fld>
            <a:endParaRPr lang="en-US"/>
          </a:p>
        </p:txBody>
      </p:sp>
    </p:spTree>
    <p:extLst>
      <p:ext uri="{BB962C8B-B14F-4D97-AF65-F5344CB8AC3E}">
        <p14:creationId xmlns:p14="http://schemas.microsoft.com/office/powerpoint/2010/main" val="2422677013"/>
      </p:ext>
    </p:extLst>
  </p:cSld>
  <p:clrMap bg1="lt1" tx1="dk1" bg2="lt2" tx2="dk2" accent1="accent1" accent2="accent2" accent3="accent3" accent4="accent4" accent5="accent5" accent6="accent6" hlink="hlink" folHlink="folHlink"/>
  <p:sldLayoutIdLst>
    <p:sldLayoutId id="2147483839" r:id="rId1"/>
    <p:sldLayoutId id="2147483840" r:id="rId2"/>
    <p:sldLayoutId id="2147483841" r:id="rId3"/>
    <p:sldLayoutId id="2147483842" r:id="rId4"/>
    <p:sldLayoutId id="2147483843" r:id="rId5"/>
    <p:sldLayoutId id="2147483844" r:id="rId6"/>
    <p:sldLayoutId id="2147483845" r:id="rId7"/>
    <p:sldLayoutId id="2147483846" r:id="rId8"/>
    <p:sldLayoutId id="2147483847" r:id="rId9"/>
    <p:sldLayoutId id="2147483848" r:id="rId10"/>
    <p:sldLayoutId id="2147483849" r:id="rId11"/>
  </p:sldLayoutIdLst>
  <p:txStyles>
    <p:titleStyle>
      <a:lvl1pPr algn="l" rtl="0" eaLnBrk="0" fontAlgn="base" hangingPunct="0">
        <a:spcBef>
          <a:spcPct val="0"/>
        </a:spcBef>
        <a:spcAft>
          <a:spcPct val="0"/>
        </a:spcAft>
        <a:defRPr sz="4000" kern="1200" spc="-1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182563" indent="-182563" algn="l" rtl="0" eaLnBrk="0" fontAlgn="base" hangingPunct="0">
        <a:spcBef>
          <a:spcPct val="20000"/>
        </a:spcBef>
        <a:spcAft>
          <a:spcPct val="0"/>
        </a:spcAft>
        <a:buClr>
          <a:schemeClr val="accent1"/>
        </a:buClr>
        <a:buSzPct val="85000"/>
        <a:buFont typeface="Arial" charset="0"/>
        <a:buChar char="•"/>
        <a:defRPr sz="2400" kern="1200">
          <a:solidFill>
            <a:schemeClr val="tx1"/>
          </a:solidFill>
          <a:latin typeface="+mn-lt"/>
          <a:ea typeface="+mn-ea"/>
          <a:cs typeface="+mn-cs"/>
        </a:defRPr>
      </a:lvl1pPr>
      <a:lvl2pPr marL="457200" indent="-182563" algn="l" rtl="0" eaLnBrk="0" fontAlgn="base" hangingPunct="0">
        <a:spcBef>
          <a:spcPct val="20000"/>
        </a:spcBef>
        <a:spcAft>
          <a:spcPct val="0"/>
        </a:spcAft>
        <a:buClr>
          <a:schemeClr val="accent1"/>
        </a:buClr>
        <a:buSzPct val="85000"/>
        <a:buFont typeface="Arial" charset="0"/>
        <a:buChar char="•"/>
        <a:defRPr sz="2000" kern="1200">
          <a:solidFill>
            <a:schemeClr val="tx1"/>
          </a:solidFill>
          <a:latin typeface="+mn-lt"/>
          <a:ea typeface="+mn-ea"/>
          <a:cs typeface="+mn-cs"/>
        </a:defRPr>
      </a:lvl2pPr>
      <a:lvl3pPr marL="730250" indent="-182563" algn="l" rtl="0" eaLnBrk="0" fontAlgn="base" hangingPunct="0">
        <a:spcBef>
          <a:spcPct val="20000"/>
        </a:spcBef>
        <a:spcAft>
          <a:spcPct val="0"/>
        </a:spcAft>
        <a:buClr>
          <a:schemeClr val="accent1"/>
        </a:buClr>
        <a:buSzPct val="90000"/>
        <a:buFont typeface="Arial" charset="0"/>
        <a:buChar char="•"/>
        <a:defRPr kern="1200">
          <a:solidFill>
            <a:schemeClr val="tx1"/>
          </a:solidFill>
          <a:latin typeface="+mn-lt"/>
          <a:ea typeface="+mn-ea"/>
          <a:cs typeface="+mn-cs"/>
        </a:defRPr>
      </a:lvl3pPr>
      <a:lvl4pPr marL="1004888" indent="-182563" algn="l" rtl="0" eaLnBrk="0" fontAlgn="base" hangingPunct="0">
        <a:spcBef>
          <a:spcPct val="20000"/>
        </a:spcBef>
        <a:spcAft>
          <a:spcPct val="0"/>
        </a:spcAft>
        <a:buClr>
          <a:schemeClr val="accent1"/>
        </a:buClr>
        <a:buFont typeface="Arial" charset="0"/>
        <a:buChar char="•"/>
        <a:defRPr sz="1600" kern="1200">
          <a:solidFill>
            <a:schemeClr val="tx1"/>
          </a:solidFill>
          <a:latin typeface="+mn-lt"/>
          <a:ea typeface="+mn-ea"/>
          <a:cs typeface="+mn-cs"/>
        </a:defRPr>
      </a:lvl4pPr>
      <a:lvl5pPr marL="1187450" indent="-136525" algn="l" rtl="0" eaLnBrk="0" fontAlgn="base" hangingPunct="0">
        <a:spcBef>
          <a:spcPct val="20000"/>
        </a:spcBef>
        <a:spcAft>
          <a:spcPct val="0"/>
        </a:spcAft>
        <a:buClr>
          <a:schemeClr val="accent1"/>
        </a:buClr>
        <a:buSzPct val="100000"/>
        <a:buFont typeface="Arial"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nycsca.org/Community/CapitalPlanManagementReportsData/Housing/2012-21HousingWebChart.pdf" TargetMode="External"/><Relationship Id="rId2" Type="http://schemas.openxmlformats.org/officeDocument/2006/relationships/chart" Target="../charts/chart13.xml"/><Relationship Id="rId1" Type="http://schemas.openxmlformats.org/officeDocument/2006/relationships/slideLayout" Target="../slideLayouts/slideLayout2.xml"/><Relationship Id="rId4" Type="http://schemas.openxmlformats.org/officeDocument/2006/relationships/hyperlink" Target="https://data.cityofnewyork.us/Education/Projected-Public-School-Ratio/n7ta-pz8k"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nycsca.org/Community/CapitalPlanManagementReportsData/Housing/2012-21HousingWebChart.pdf" TargetMode="External"/><Relationship Id="rId2" Type="http://schemas.openxmlformats.org/officeDocument/2006/relationships/chart" Target="../charts/chart14.xml"/><Relationship Id="rId1" Type="http://schemas.openxmlformats.org/officeDocument/2006/relationships/slideLayout" Target="../slideLayouts/slideLayout2.xml"/><Relationship Id="rId4" Type="http://schemas.openxmlformats.org/officeDocument/2006/relationships/hyperlink" Target="https://data.cityofnewyork.us/Education/Projected-Public-School-Ratio/n7ta-pz8k"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mailto:info@classsizematters.org"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 Id="rId5" Type="http://schemas.openxmlformats.org/officeDocument/2006/relationships/chart" Target="../charts/chart8.xml"/><Relationship Id="rId4" Type="http://schemas.openxmlformats.org/officeDocument/2006/relationships/chart" Target="../charts/char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rtlCol="0">
            <a:normAutofit fontScale="92500" lnSpcReduction="20000"/>
          </a:bodyPr>
          <a:lstStyle/>
          <a:p>
            <a:pPr eaLnBrk="1" fontAlgn="auto" hangingPunct="1">
              <a:spcAft>
                <a:spcPts val="0"/>
              </a:spcAft>
              <a:buFont typeface="Arial" pitchFamily="34" charset="0"/>
              <a:buNone/>
              <a:defRPr/>
            </a:pPr>
            <a:endParaRPr lang="en-US" dirty="0" smtClean="0"/>
          </a:p>
          <a:p>
            <a:pPr eaLnBrk="1" fontAlgn="auto" hangingPunct="1">
              <a:spcAft>
                <a:spcPts val="0"/>
              </a:spcAft>
              <a:buFont typeface="Arial" pitchFamily="34" charset="0"/>
              <a:buNone/>
              <a:defRPr/>
            </a:pPr>
            <a:endParaRPr lang="en-US" dirty="0"/>
          </a:p>
          <a:p>
            <a:pPr eaLnBrk="1" fontAlgn="auto" hangingPunct="1">
              <a:spcAft>
                <a:spcPts val="0"/>
              </a:spcAft>
              <a:buFont typeface="Arial" pitchFamily="34" charset="0"/>
              <a:buNone/>
              <a:defRPr/>
            </a:pPr>
            <a:endParaRPr lang="en-US" dirty="0" smtClean="0"/>
          </a:p>
          <a:p>
            <a:pPr eaLnBrk="1" fontAlgn="auto" hangingPunct="1">
              <a:spcAft>
                <a:spcPts val="0"/>
              </a:spcAft>
              <a:defRPr/>
            </a:pPr>
            <a:r>
              <a:rPr lang="en-US" dirty="0" smtClean="0"/>
              <a:t>Karen </a:t>
            </a:r>
            <a:r>
              <a:rPr lang="en-US" dirty="0" err="1" smtClean="0"/>
              <a:t>Sprowal</a:t>
            </a:r>
            <a:r>
              <a:rPr lang="en-US" dirty="0" smtClean="0"/>
              <a:t>, Class Size Matters</a:t>
            </a:r>
          </a:p>
          <a:p>
            <a:pPr eaLnBrk="1" fontAlgn="auto" hangingPunct="1">
              <a:spcAft>
                <a:spcPts val="0"/>
              </a:spcAft>
              <a:buFont typeface="Arial" pitchFamily="34" charset="0"/>
              <a:buNone/>
              <a:defRPr/>
            </a:pPr>
            <a:r>
              <a:rPr lang="en-US" dirty="0" smtClean="0"/>
              <a:t>Nov. 18, 2014</a:t>
            </a:r>
            <a:endParaRPr lang="en-US" dirty="0"/>
          </a:p>
        </p:txBody>
      </p:sp>
      <p:sp>
        <p:nvSpPr>
          <p:cNvPr id="5" name="Title 1"/>
          <p:cNvSpPr>
            <a:spLocks noGrp="1"/>
          </p:cNvSpPr>
          <p:nvPr>
            <p:ph type="ctrTitle"/>
          </p:nvPr>
        </p:nvSpPr>
        <p:spPr/>
        <p:txBody>
          <a:bodyPr>
            <a:normAutofit/>
          </a:bodyPr>
          <a:lstStyle/>
          <a:p>
            <a:pPr algn="ctr" eaLnBrk="1" fontAlgn="auto" hangingPunct="1">
              <a:spcAft>
                <a:spcPts val="0"/>
              </a:spcAft>
              <a:defRPr/>
            </a:pPr>
            <a:r>
              <a:rPr lang="en-US" sz="2800" dirty="0" smtClean="0">
                <a:latin typeface="Arial Black" panose="020B0A04020102020204" pitchFamily="34" charset="0"/>
              </a:rPr>
              <a:t>HOW DOE’s C4E plan Does NOTHING to address class size or overcrowding in D13 and </a:t>
            </a:r>
            <a:r>
              <a:rPr lang="en-US" sz="2800" dirty="0" err="1" smtClean="0">
                <a:latin typeface="Arial Black" panose="020B0A04020102020204" pitchFamily="34" charset="0"/>
              </a:rPr>
              <a:t>CityWide</a:t>
            </a:r>
            <a:endParaRPr lang="en-US" sz="1800" i="1" dirty="0">
              <a:latin typeface="Arial Black" panose="020B0A040201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000321464"/>
              </p:ext>
            </p:extLst>
          </p:nvPr>
        </p:nvGraphicFramePr>
        <p:xfrm>
          <a:off x="438150" y="533400"/>
          <a:ext cx="8229600" cy="6096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Other ways city has encouraged class size increases</a:t>
            </a:r>
            <a:endParaRPr lang="en-US" dirty="0"/>
          </a:p>
        </p:txBody>
      </p:sp>
      <p:sp>
        <p:nvSpPr>
          <p:cNvPr id="15363" name="Content Placeholder 2"/>
          <p:cNvSpPr>
            <a:spLocks noGrp="1"/>
          </p:cNvSpPr>
          <p:nvPr>
            <p:ph idx="1"/>
          </p:nvPr>
        </p:nvSpPr>
        <p:spPr>
          <a:xfrm>
            <a:off x="457200" y="1600200"/>
            <a:ext cx="8229600" cy="5105400"/>
          </a:xfrm>
        </p:spPr>
        <p:txBody>
          <a:bodyPr/>
          <a:lstStyle/>
          <a:p>
            <a:endParaRPr lang="en-US" altLang="en-US" sz="2000" dirty="0" smtClean="0"/>
          </a:p>
          <a:p>
            <a:r>
              <a:rPr lang="en-US" altLang="en-US" sz="2000" dirty="0" smtClean="0"/>
              <a:t>In 2010, the DOE eliminated the early grade class size reduction funding for K-3, despite promising to keep it as part of its C4E plan.</a:t>
            </a:r>
          </a:p>
          <a:p>
            <a:endParaRPr lang="en-US" altLang="en-US" sz="2000" dirty="0" smtClean="0"/>
          </a:p>
          <a:p>
            <a:r>
              <a:rPr lang="en-US" altLang="en-US" sz="2000" dirty="0" smtClean="0"/>
              <a:t>In 2011, the DOE refused to comply with a side agreement with the UFT to cap class sizes at 28 in grades 1-3, leading to sharp increases in these grades to 30 or more. </a:t>
            </a:r>
          </a:p>
          <a:p>
            <a:endParaRPr lang="en-US" altLang="en-US" sz="2000" dirty="0" smtClean="0"/>
          </a:p>
          <a:p>
            <a:r>
              <a:rPr lang="en-US" altLang="en-US" sz="2000" dirty="0" smtClean="0"/>
              <a:t>Co-locations have made overcrowding worse, and taken space that instead could have been used to reduce class size. </a:t>
            </a:r>
          </a:p>
          <a:p>
            <a:endParaRPr lang="en-US" altLang="en-US" sz="2000" dirty="0" smtClean="0"/>
          </a:p>
          <a:p>
            <a:r>
              <a:rPr lang="en-US" altLang="en-US" sz="2000" dirty="0"/>
              <a:t>When principals try to lower class size, particularly in middle or high schools,  DOE often sends them more students. </a:t>
            </a:r>
          </a:p>
          <a:p>
            <a:endParaRPr lang="en-US" altLang="en-US" dirty="0" smtClean="0"/>
          </a:p>
          <a:p>
            <a:endParaRPr lang="en-US" altLang="en-US" dirty="0" smtClean="0"/>
          </a:p>
          <a:p>
            <a:endParaRPr lang="en-US" altLang="en-US" dirty="0"/>
          </a:p>
          <a:p>
            <a:endParaRPr lang="en-US" altLang="en-US" sz="2000" dirty="0" smtClean="0"/>
          </a:p>
          <a:p>
            <a:endParaRPr lang="en-US" alt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More ways DOE has worked to increase class size in its C4E plan</a:t>
            </a:r>
            <a:endParaRPr lang="en-US" dirty="0"/>
          </a:p>
        </p:txBody>
      </p:sp>
      <p:sp>
        <p:nvSpPr>
          <p:cNvPr id="16387" name="Content Placeholder 2"/>
          <p:cNvSpPr>
            <a:spLocks noGrp="1"/>
          </p:cNvSpPr>
          <p:nvPr>
            <p:ph idx="1"/>
          </p:nvPr>
        </p:nvSpPr>
        <p:spPr/>
        <p:txBody>
          <a:bodyPr/>
          <a:lstStyle/>
          <a:p>
            <a:endParaRPr lang="en-US" altLang="en-US" dirty="0" smtClean="0"/>
          </a:p>
          <a:p>
            <a:r>
              <a:rPr lang="en-US" altLang="en-US" dirty="0" smtClean="0"/>
              <a:t>DOE refuses to allocate any funds specifically towards class size reduction in its targeted or citywide C4E allocations.</a:t>
            </a:r>
          </a:p>
          <a:p>
            <a:endParaRPr lang="en-US" altLang="en-US" dirty="0" smtClean="0"/>
          </a:p>
          <a:p>
            <a:r>
              <a:rPr lang="en-US" altLang="en-US" dirty="0" smtClean="0"/>
              <a:t>DOE allows principals to use C4E funds to “</a:t>
            </a:r>
            <a:r>
              <a:rPr lang="en-US" altLang="en-US" i="1" dirty="0" smtClean="0"/>
              <a:t>Minimize growth of class size,” </a:t>
            </a:r>
            <a:r>
              <a:rPr lang="en-US" altLang="en-US" dirty="0" smtClean="0"/>
              <a:t>which is not class size reduction.</a:t>
            </a:r>
            <a:endParaRPr lang="en-US" altLang="en-US" i="1" dirty="0" smtClean="0"/>
          </a:p>
          <a:p>
            <a:endParaRPr lang="en-US" altLang="en-US" dirty="0"/>
          </a:p>
          <a:p>
            <a:r>
              <a:rPr lang="en-US" altLang="en-US" dirty="0" smtClean="0"/>
              <a:t>DOE has never aligned its capital plan or the school utilization formula to smaller classes, contrary to the C4E law.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Overcrowding in D13 and Brooklyn</a:t>
            </a:r>
            <a:endParaRPr lang="en-US" sz="3200" dirty="0"/>
          </a:p>
        </p:txBody>
      </p:sp>
      <p:sp>
        <p:nvSpPr>
          <p:cNvPr id="3" name="Content Placeholder 2"/>
          <p:cNvSpPr>
            <a:spLocks noGrp="1"/>
          </p:cNvSpPr>
          <p:nvPr>
            <p:ph idx="1"/>
          </p:nvPr>
        </p:nvSpPr>
        <p:spPr>
          <a:xfrm>
            <a:off x="457200" y="1524000"/>
            <a:ext cx="8229600" cy="4953000"/>
          </a:xfrm>
        </p:spPr>
        <p:txBody>
          <a:bodyPr>
            <a:normAutofit fontScale="92500" lnSpcReduction="20000"/>
          </a:bodyPr>
          <a:lstStyle/>
          <a:p>
            <a:r>
              <a:rPr lang="en-US" dirty="0" smtClean="0"/>
              <a:t>Last year there were 5 District 13 buildings with elementary and middle school students that were over 100% utilization.  </a:t>
            </a:r>
          </a:p>
          <a:p>
            <a:endParaRPr lang="en-US" dirty="0"/>
          </a:p>
          <a:p>
            <a:r>
              <a:rPr lang="en-US" dirty="0" smtClean="0"/>
              <a:t>18 Brooklyn high school buildings were over-utilized last year, with a shortage of  8,732 seats in these buildings. </a:t>
            </a:r>
          </a:p>
          <a:p>
            <a:endParaRPr lang="en-US" dirty="0"/>
          </a:p>
          <a:p>
            <a:r>
              <a:rPr lang="en-US" dirty="0" smtClean="0"/>
              <a:t>Most </a:t>
            </a:r>
            <a:r>
              <a:rPr lang="en-US" dirty="0"/>
              <a:t>experts believe that these figures </a:t>
            </a:r>
            <a:r>
              <a:rPr lang="en-US" i="1" dirty="0"/>
              <a:t>underestimate</a:t>
            </a:r>
            <a:r>
              <a:rPr lang="en-US" dirty="0"/>
              <a:t> the </a:t>
            </a:r>
            <a:r>
              <a:rPr lang="en-US" dirty="0" smtClean="0"/>
              <a:t>actual level </a:t>
            </a:r>
            <a:r>
              <a:rPr lang="en-US" dirty="0"/>
              <a:t>of overcrowding in our schools; and so Chancellor has </a:t>
            </a:r>
            <a:r>
              <a:rPr lang="en-US" dirty="0" smtClean="0"/>
              <a:t>appointed a task </a:t>
            </a:r>
            <a:r>
              <a:rPr lang="en-US" dirty="0"/>
              <a:t>force to revamp the Blue Book formula</a:t>
            </a:r>
            <a:r>
              <a:rPr lang="en-US" dirty="0" smtClean="0"/>
              <a:t>.</a:t>
            </a:r>
          </a:p>
          <a:p>
            <a:endParaRPr lang="en-US" dirty="0"/>
          </a:p>
          <a:p>
            <a:r>
              <a:rPr lang="en-US" dirty="0"/>
              <a:t>DOE consultants project </a:t>
            </a:r>
            <a:r>
              <a:rPr lang="en-US" dirty="0" smtClean="0"/>
              <a:t>more than 4000 new D13 </a:t>
            </a:r>
            <a:r>
              <a:rPr lang="en-US" dirty="0"/>
              <a:t>students over next 5-10 years.</a:t>
            </a:r>
          </a:p>
          <a:p>
            <a:endParaRPr lang="en-US" dirty="0"/>
          </a:p>
          <a:p>
            <a:r>
              <a:rPr lang="en-US" i="1" dirty="0"/>
              <a:t>Yet there are only </a:t>
            </a:r>
            <a:r>
              <a:rPr lang="en-US" i="1" dirty="0" smtClean="0"/>
              <a:t>1,090 </a:t>
            </a:r>
            <a:r>
              <a:rPr lang="en-US" i="1" dirty="0"/>
              <a:t>ES &amp; MS seats for </a:t>
            </a:r>
            <a:r>
              <a:rPr lang="en-US" i="1" dirty="0" smtClean="0"/>
              <a:t>D13 </a:t>
            </a:r>
            <a:r>
              <a:rPr lang="en-US" i="1" dirty="0"/>
              <a:t>in the 5 year plan, and NO </a:t>
            </a:r>
            <a:r>
              <a:rPr lang="en-US" i="1" dirty="0" smtClean="0"/>
              <a:t>new Brooklyn </a:t>
            </a:r>
            <a:r>
              <a:rPr lang="en-US" i="1" dirty="0"/>
              <a:t>HS seats.</a:t>
            </a:r>
          </a:p>
          <a:p>
            <a:endParaRPr lang="en-US" dirty="0"/>
          </a:p>
        </p:txBody>
      </p:sp>
      <p:sp>
        <p:nvSpPr>
          <p:cNvPr id="4" name="TextBox 3"/>
          <p:cNvSpPr txBox="1"/>
          <p:nvPr/>
        </p:nvSpPr>
        <p:spPr>
          <a:xfrm>
            <a:off x="270869" y="6413500"/>
            <a:ext cx="8669931" cy="307777"/>
          </a:xfrm>
          <a:prstGeom prst="rect">
            <a:avLst/>
          </a:prstGeom>
          <a:noFill/>
        </p:spPr>
        <p:txBody>
          <a:bodyPr wrap="square" rtlCol="0">
            <a:spAutoFit/>
          </a:bodyPr>
          <a:lstStyle/>
          <a:p>
            <a:pPr algn="ctr"/>
            <a:r>
              <a:rPr lang="en-US" sz="1400" dirty="0" smtClean="0"/>
              <a:t>Source: 2013-2014 DOE Blue Book</a:t>
            </a:r>
            <a:endParaRPr lang="en-US" sz="1400" dirty="0"/>
          </a:p>
        </p:txBody>
      </p:sp>
    </p:spTree>
    <p:extLst>
      <p:ext uri="{BB962C8B-B14F-4D97-AF65-F5344CB8AC3E}">
        <p14:creationId xmlns:p14="http://schemas.microsoft.com/office/powerpoint/2010/main" val="39364032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5</a:t>
            </a:r>
            <a:r>
              <a:rPr lang="en-US" sz="3600" dirty="0" smtClean="0"/>
              <a:t> D13 </a:t>
            </a:r>
            <a:r>
              <a:rPr lang="en-US" sz="3600" dirty="0"/>
              <a:t>ES and MS </a:t>
            </a:r>
            <a:r>
              <a:rPr lang="en-US" sz="3600" dirty="0" smtClean="0"/>
              <a:t>buildings </a:t>
            </a:r>
            <a:r>
              <a:rPr lang="en-US" sz="3600" dirty="0"/>
              <a:t>are over-utilized</a:t>
            </a:r>
            <a:r>
              <a:rPr lang="en-US" dirty="0"/>
              <a:t/>
            </a:r>
            <a:br>
              <a:rPr lang="en-US" dirty="0"/>
            </a:br>
            <a:r>
              <a:rPr lang="en-US" sz="3100" dirty="0" smtClean="0"/>
              <a:t>296 </a:t>
            </a:r>
            <a:r>
              <a:rPr lang="en-US" sz="3100" dirty="0"/>
              <a:t>seats needed to reduce building utilization to 100</a:t>
            </a:r>
            <a:r>
              <a:rPr lang="en-US" sz="3100" dirty="0" smtClean="0"/>
              <a:t>%</a:t>
            </a:r>
            <a:endParaRPr lang="en-US" sz="31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5059925"/>
              </p:ext>
            </p:extLst>
          </p:nvPr>
        </p:nvGraphicFramePr>
        <p:xfrm>
          <a:off x="457200" y="1600200"/>
          <a:ext cx="8229600"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270869" y="6413500"/>
            <a:ext cx="8669931" cy="307777"/>
          </a:xfrm>
          <a:prstGeom prst="rect">
            <a:avLst/>
          </a:prstGeom>
          <a:noFill/>
        </p:spPr>
        <p:txBody>
          <a:bodyPr wrap="square" rtlCol="0">
            <a:spAutoFit/>
          </a:bodyPr>
          <a:lstStyle/>
          <a:p>
            <a:pPr algn="ctr"/>
            <a:r>
              <a:rPr lang="en-US" sz="1400" dirty="0" smtClean="0"/>
              <a:t>Source: 2013-2014 DOE Blue Book</a:t>
            </a:r>
            <a:endParaRPr lang="en-US" sz="1400" dirty="0"/>
          </a:p>
        </p:txBody>
      </p:sp>
    </p:spTree>
    <p:extLst>
      <p:ext uri="{BB962C8B-B14F-4D97-AF65-F5344CB8AC3E}">
        <p14:creationId xmlns:p14="http://schemas.microsoft.com/office/powerpoint/2010/main" val="32674492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18 Brooklyn HS buildings above 100% </a:t>
            </a:r>
            <a:r>
              <a:rPr lang="en-US" sz="2800" dirty="0"/>
              <a:t>Utilization</a:t>
            </a:r>
            <a:br>
              <a:rPr lang="en-US" sz="2800" dirty="0"/>
            </a:br>
            <a:r>
              <a:rPr lang="en-US" sz="2400" dirty="0" smtClean="0"/>
              <a:t>8,732 </a:t>
            </a:r>
            <a:r>
              <a:rPr lang="en-US" sz="2400" dirty="0"/>
              <a:t>seats needed </a:t>
            </a:r>
            <a:r>
              <a:rPr lang="en-US" sz="2400" dirty="0" smtClean="0"/>
              <a:t>to </a:t>
            </a:r>
            <a:r>
              <a:rPr lang="en-US" sz="2400" dirty="0"/>
              <a:t>reduce building utilization to 100</a:t>
            </a:r>
            <a:r>
              <a:rPr lang="en-US" sz="2400" dirty="0" smtClean="0"/>
              <a:t>%</a:t>
            </a:r>
            <a:endParaRPr lang="en-US" sz="28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4133780"/>
              </p:ext>
            </p:extLst>
          </p:nvPr>
        </p:nvGraphicFramePr>
        <p:xfrm>
          <a:off x="165100" y="1498600"/>
          <a:ext cx="8521700"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270869" y="6413500"/>
            <a:ext cx="8669931" cy="307777"/>
          </a:xfrm>
          <a:prstGeom prst="rect">
            <a:avLst/>
          </a:prstGeom>
          <a:noFill/>
        </p:spPr>
        <p:txBody>
          <a:bodyPr wrap="square" rtlCol="0">
            <a:spAutoFit/>
          </a:bodyPr>
          <a:lstStyle/>
          <a:p>
            <a:pPr algn="ctr"/>
            <a:r>
              <a:rPr lang="en-US" sz="1400" dirty="0" smtClean="0"/>
              <a:t>Source: 2013-2014 DOE Blue Book</a:t>
            </a:r>
            <a:endParaRPr lang="en-US" sz="1400" dirty="0"/>
          </a:p>
        </p:txBody>
      </p:sp>
    </p:spTree>
    <p:extLst>
      <p:ext uri="{BB962C8B-B14F-4D97-AF65-F5344CB8AC3E}">
        <p14:creationId xmlns:p14="http://schemas.microsoft.com/office/powerpoint/2010/main" val="4502667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90600"/>
          </a:xfrm>
          <a:solidFill>
            <a:schemeClr val="tx1">
              <a:lumMod val="10000"/>
              <a:lumOff val="90000"/>
            </a:schemeClr>
          </a:solidFill>
        </p:spPr>
        <p:txBody>
          <a:bodyPr>
            <a:noAutofit/>
          </a:bodyPr>
          <a:lstStyle/>
          <a:p>
            <a:r>
              <a:rPr lang="en-US" sz="2400" dirty="0" smtClean="0">
                <a:solidFill>
                  <a:srgbClr val="FF6600"/>
                </a:solidFill>
              </a:rPr>
              <a:t>New Seats in Capital Plan and DOE Enrollment Projections for CS District 13</a:t>
            </a:r>
            <a:endParaRPr lang="en-US" sz="2400" dirty="0">
              <a:solidFill>
                <a:srgbClr val="FF6600"/>
              </a:solidFill>
            </a:endParaRPr>
          </a:p>
        </p:txBody>
      </p:sp>
      <p:graphicFrame>
        <p:nvGraphicFramePr>
          <p:cNvPr id="4" name="Chart 3"/>
          <p:cNvGraphicFramePr>
            <a:graphicFrameLocks/>
          </p:cNvGraphicFramePr>
          <p:nvPr>
            <p:extLst>
              <p:ext uri="{D42A27DB-BD31-4B8C-83A1-F6EECF244321}">
                <p14:modId xmlns:p14="http://schemas.microsoft.com/office/powerpoint/2010/main" val="3734094334"/>
              </p:ext>
            </p:extLst>
          </p:nvPr>
        </p:nvGraphicFramePr>
        <p:xfrm>
          <a:off x="0" y="1600200"/>
          <a:ext cx="9144000" cy="47879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0" y="6488668"/>
            <a:ext cx="7191129" cy="369332"/>
          </a:xfrm>
          <a:prstGeom prst="rect">
            <a:avLst/>
          </a:prstGeom>
          <a:noFill/>
        </p:spPr>
        <p:txBody>
          <a:bodyPr wrap="none" rtlCol="0">
            <a:spAutoFit/>
          </a:bodyPr>
          <a:lstStyle/>
          <a:p>
            <a:r>
              <a:rPr lang="en-US" dirty="0" smtClean="0"/>
              <a:t>Enrollment projections suggest 4,100 to 4,280 new students by 2021</a:t>
            </a:r>
            <a:endParaRPr lang="en-US" dirty="0"/>
          </a:p>
        </p:txBody>
      </p:sp>
    </p:spTree>
    <p:extLst>
      <p:ext uri="{BB962C8B-B14F-4D97-AF65-F5344CB8AC3E}">
        <p14:creationId xmlns:p14="http://schemas.microsoft.com/office/powerpoint/2010/main" val="23154216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City-wide Enrollment </a:t>
            </a:r>
            <a:r>
              <a:rPr lang="en-US" dirty="0"/>
              <a:t>Projections K-8 </a:t>
            </a:r>
            <a:r>
              <a:rPr lang="en-US" dirty="0" smtClean="0"/>
              <a:t>vs</a:t>
            </a:r>
            <a:r>
              <a:rPr lang="en-US" dirty="0"/>
              <a:t>. New Seats in Capital Plan </a:t>
            </a:r>
          </a:p>
        </p:txBody>
      </p:sp>
      <p:sp>
        <p:nvSpPr>
          <p:cNvPr id="6" name="TextBox 5"/>
          <p:cNvSpPr txBox="1"/>
          <p:nvPr/>
        </p:nvSpPr>
        <p:spPr>
          <a:xfrm>
            <a:off x="10172700" y="2717800"/>
            <a:ext cx="184666" cy="369332"/>
          </a:xfrm>
          <a:prstGeom prst="rect">
            <a:avLst/>
          </a:prstGeom>
          <a:noFill/>
        </p:spPr>
        <p:txBody>
          <a:bodyPr wrap="none" rtlCol="0">
            <a:spAutoFit/>
          </a:bodyPr>
          <a:lstStyle/>
          <a:p>
            <a:endParaRPr lang="en-US" dirty="0"/>
          </a:p>
        </p:txBody>
      </p:sp>
      <p:sp>
        <p:nvSpPr>
          <p:cNvPr id="8" name="Rectangle 7"/>
          <p:cNvSpPr/>
          <p:nvPr/>
        </p:nvSpPr>
        <p:spPr>
          <a:xfrm>
            <a:off x="7010400" y="1307812"/>
            <a:ext cx="2133599" cy="707886"/>
          </a:xfrm>
          <a:prstGeom prst="rect">
            <a:avLst/>
          </a:prstGeom>
        </p:spPr>
        <p:txBody>
          <a:bodyPr wrap="square">
            <a:spAutoFit/>
          </a:bodyPr>
          <a:lstStyle/>
          <a:p>
            <a:r>
              <a:rPr lang="en-US" sz="800" dirty="0"/>
              <a:t>*Statistical Forecasting does not include D75 </a:t>
            </a:r>
            <a:r>
              <a:rPr lang="en-US" sz="800" dirty="0" smtClean="0"/>
              <a:t>students; K-8 Seats </a:t>
            </a:r>
            <a:r>
              <a:rPr lang="en-US" sz="800" dirty="0"/>
              <a:t>in Capital Plan are categorized as </a:t>
            </a:r>
            <a:r>
              <a:rPr lang="en-US" sz="800" dirty="0" smtClean="0"/>
              <a:t>Small PS and PS/IS and includes 4,900 seats for class size reduction if Bond issue passes.</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643165343"/>
              </p:ext>
            </p:extLst>
          </p:nvPr>
        </p:nvGraphicFramePr>
        <p:xfrm>
          <a:off x="139700" y="1600200"/>
          <a:ext cx="7010400" cy="51308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7010400" y="2117636"/>
            <a:ext cx="2133599" cy="1200328"/>
          </a:xfrm>
          <a:prstGeom prst="rect">
            <a:avLst/>
          </a:prstGeom>
          <a:noFill/>
        </p:spPr>
        <p:txBody>
          <a:bodyPr wrap="square" rtlCol="0">
            <a:spAutoFit/>
          </a:bodyPr>
          <a:lstStyle/>
          <a:p>
            <a:r>
              <a:rPr lang="en-US" sz="800" dirty="0" smtClean="0"/>
              <a:t>Source for Housing Starts: NYSCA Projected </a:t>
            </a:r>
            <a:r>
              <a:rPr lang="en-US" sz="800" dirty="0"/>
              <a:t>New Housing Starts </a:t>
            </a:r>
            <a:r>
              <a:rPr lang="en-US" sz="800" dirty="0" smtClean="0"/>
              <a:t>2012</a:t>
            </a:r>
            <a:r>
              <a:rPr lang="en-US" sz="800" dirty="0"/>
              <a:t>-2021, </a:t>
            </a:r>
            <a:r>
              <a:rPr lang="en-US" sz="800" dirty="0">
                <a:hlinkClick r:id="rId3"/>
              </a:rPr>
              <a:t>http://www.nycsca.org/Community/CapitalPlanManagementReportsData/Housing/2012-21HousingWebChart.pdf</a:t>
            </a:r>
            <a:r>
              <a:rPr lang="en-US" sz="800" dirty="0"/>
              <a:t>; </a:t>
            </a:r>
            <a:r>
              <a:rPr lang="en-US" sz="800" dirty="0" smtClean="0"/>
              <a:t>Projected </a:t>
            </a:r>
            <a:r>
              <a:rPr lang="en-US" sz="800" dirty="0"/>
              <a:t>public school ratio, </a:t>
            </a:r>
            <a:r>
              <a:rPr lang="en-US" sz="800" dirty="0">
                <a:hlinkClick r:id="rId4"/>
              </a:rPr>
              <a:t>https://data.cityofnewyork.us/Education/Projected-Public-School-Ratio/n7ta-pz8k  </a:t>
            </a:r>
            <a:endParaRPr lang="en-US" sz="800" dirty="0"/>
          </a:p>
          <a:p>
            <a:endParaRPr lang="en-US" sz="800" dirty="0"/>
          </a:p>
        </p:txBody>
      </p:sp>
    </p:spTree>
    <p:extLst>
      <p:ext uri="{BB962C8B-B14F-4D97-AF65-F5344CB8AC3E}">
        <p14:creationId xmlns:p14="http://schemas.microsoft.com/office/powerpoint/2010/main" val="20304078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City-wide Enrollment Projections </a:t>
            </a:r>
            <a:r>
              <a:rPr lang="en-US" sz="2800" dirty="0" smtClean="0"/>
              <a:t>HS vs</a:t>
            </a:r>
            <a:r>
              <a:rPr lang="en-US" sz="2800" dirty="0"/>
              <a:t>. New Seats in Capital Plan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53289267"/>
              </p:ext>
            </p:extLst>
          </p:nvPr>
        </p:nvGraphicFramePr>
        <p:xfrm>
          <a:off x="101600" y="1600200"/>
          <a:ext cx="6705600" cy="51562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6705600" y="1185446"/>
            <a:ext cx="2298700" cy="584776"/>
          </a:xfrm>
          <a:prstGeom prst="rect">
            <a:avLst/>
          </a:prstGeom>
          <a:noFill/>
        </p:spPr>
        <p:txBody>
          <a:bodyPr wrap="square" rtlCol="0">
            <a:spAutoFit/>
          </a:bodyPr>
          <a:lstStyle/>
          <a:p>
            <a:r>
              <a:rPr lang="en-US" sz="800" dirty="0"/>
              <a:t>*Statistical Forecasting does not include D75 </a:t>
            </a:r>
            <a:r>
              <a:rPr lang="en-US" sz="800" dirty="0" smtClean="0"/>
              <a:t>students; HS Seats in Capital Plan are categorized as IS/HS and does not include seats for class size reduction</a:t>
            </a:r>
            <a:endParaRPr lang="en-US" sz="800" dirty="0"/>
          </a:p>
        </p:txBody>
      </p:sp>
      <p:sp>
        <p:nvSpPr>
          <p:cNvPr id="7" name="TextBox 6"/>
          <p:cNvSpPr txBox="1"/>
          <p:nvPr/>
        </p:nvSpPr>
        <p:spPr>
          <a:xfrm>
            <a:off x="6705600" y="1827372"/>
            <a:ext cx="2298700" cy="1200328"/>
          </a:xfrm>
          <a:prstGeom prst="rect">
            <a:avLst/>
          </a:prstGeom>
          <a:noFill/>
        </p:spPr>
        <p:txBody>
          <a:bodyPr wrap="square" rtlCol="0">
            <a:spAutoFit/>
          </a:bodyPr>
          <a:lstStyle/>
          <a:p>
            <a:r>
              <a:rPr lang="en-US" sz="800" dirty="0" smtClean="0"/>
              <a:t>Source for Housing Starts: NYSCA Projected </a:t>
            </a:r>
            <a:r>
              <a:rPr lang="en-US" sz="800" dirty="0"/>
              <a:t>New Housing Starts </a:t>
            </a:r>
            <a:r>
              <a:rPr lang="en-US" sz="800" dirty="0" smtClean="0"/>
              <a:t>2012</a:t>
            </a:r>
            <a:r>
              <a:rPr lang="en-US" sz="800" dirty="0"/>
              <a:t>-2021, </a:t>
            </a:r>
            <a:r>
              <a:rPr lang="en-US" sz="800" dirty="0">
                <a:hlinkClick r:id="rId3"/>
              </a:rPr>
              <a:t>http://www.nycsca.org/Community/CapitalPlanManagementReportsData/Housing/2012-21HousingWebChart.pdf</a:t>
            </a:r>
            <a:r>
              <a:rPr lang="en-US" sz="800" dirty="0"/>
              <a:t>; </a:t>
            </a:r>
            <a:r>
              <a:rPr lang="en-US" sz="800" dirty="0" smtClean="0"/>
              <a:t>Projected </a:t>
            </a:r>
            <a:r>
              <a:rPr lang="en-US" sz="800" dirty="0"/>
              <a:t>public school ratio, </a:t>
            </a:r>
            <a:r>
              <a:rPr lang="en-US" sz="800" dirty="0">
                <a:hlinkClick r:id="rId4"/>
              </a:rPr>
              <a:t>https://data.cityofnewyork.us/Education/Projected-Public-School-Ratio/n7ta-pz8k  </a:t>
            </a:r>
            <a:endParaRPr lang="en-US" sz="800" dirty="0"/>
          </a:p>
          <a:p>
            <a:endParaRPr lang="en-US" sz="800" dirty="0"/>
          </a:p>
        </p:txBody>
      </p:sp>
    </p:spTree>
    <p:extLst>
      <p:ext uri="{BB962C8B-B14F-4D97-AF65-F5344CB8AC3E}">
        <p14:creationId xmlns:p14="http://schemas.microsoft.com/office/powerpoint/2010/main" val="39034003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Bill de </a:t>
            </a:r>
            <a:r>
              <a:rPr lang="en-US" dirty="0" err="1" smtClean="0"/>
              <a:t>Blasio</a:t>
            </a:r>
            <a:r>
              <a:rPr lang="en-US" dirty="0" smtClean="0"/>
              <a:t> promised to reduce class size while running for Mayor </a:t>
            </a:r>
            <a:endParaRPr lang="en-US" dirty="0"/>
          </a:p>
        </p:txBody>
      </p:sp>
      <p:sp>
        <p:nvSpPr>
          <p:cNvPr id="26627" name="Content Placeholder 2"/>
          <p:cNvSpPr>
            <a:spLocks noGrp="1"/>
          </p:cNvSpPr>
          <p:nvPr>
            <p:ph idx="1"/>
          </p:nvPr>
        </p:nvSpPr>
        <p:spPr/>
        <p:txBody>
          <a:bodyPr/>
          <a:lstStyle/>
          <a:p>
            <a:endParaRPr lang="en-US" altLang="en-US" sz="1800" dirty="0" smtClean="0"/>
          </a:p>
          <a:p>
            <a:r>
              <a:rPr lang="en-US" altLang="en-US" dirty="0" smtClean="0"/>
              <a:t>During his campaign, Mayor de </a:t>
            </a:r>
            <a:r>
              <a:rPr lang="en-US" altLang="en-US" dirty="0" err="1" smtClean="0"/>
              <a:t>Blasio</a:t>
            </a:r>
            <a:r>
              <a:rPr lang="en-US" altLang="en-US" dirty="0" smtClean="0"/>
              <a:t> promised if elected to abide by the city’s original class size plan approved by the state in 2007. </a:t>
            </a:r>
          </a:p>
          <a:p>
            <a:endParaRPr lang="en-US" altLang="en-US" dirty="0" smtClean="0"/>
          </a:p>
          <a:p>
            <a:r>
              <a:rPr lang="en-US" altLang="en-US" dirty="0" smtClean="0"/>
              <a:t>The Mayor needs to deliver on his promise and provide what NYC parents want and their children need.</a:t>
            </a:r>
          </a:p>
          <a:p>
            <a:endParaRPr lang="en-US" altLang="en-US" dirty="0"/>
          </a:p>
          <a:p>
            <a:r>
              <a:rPr lang="en-US" altLang="en-US" dirty="0" smtClean="0"/>
              <a:t>He also needs to expand the capital plan to alleviate school overcrowding, end ALL co-locations, and build more schools!</a:t>
            </a:r>
          </a:p>
          <a:p>
            <a:endParaRPr lang="en-US" alt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38175"/>
          </a:xfrm>
        </p:spPr>
        <p:txBody>
          <a:bodyPr>
            <a:normAutofit fontScale="90000"/>
          </a:bodyPr>
          <a:lstStyle/>
          <a:p>
            <a:pPr>
              <a:defRPr/>
            </a:pPr>
            <a:r>
              <a:rPr lang="en-US" sz="3600" dirty="0" smtClean="0">
                <a:latin typeface="Arial Black" panose="020B0A04020102020204" pitchFamily="34" charset="0"/>
              </a:rPr>
              <a:t>CFE and C4E </a:t>
            </a:r>
            <a:endParaRPr lang="en-US" sz="3600" dirty="0">
              <a:latin typeface="Arial Black" panose="020B0A04020102020204" pitchFamily="34" charset="0"/>
            </a:endParaRPr>
          </a:p>
        </p:txBody>
      </p:sp>
      <p:sp>
        <p:nvSpPr>
          <p:cNvPr id="7171" name="Content Placeholder 2"/>
          <p:cNvSpPr>
            <a:spLocks noGrp="1"/>
          </p:cNvSpPr>
          <p:nvPr>
            <p:ph idx="1"/>
          </p:nvPr>
        </p:nvSpPr>
        <p:spPr>
          <a:xfrm>
            <a:off x="200025" y="1085850"/>
            <a:ext cx="8724900" cy="5657850"/>
          </a:xfrm>
        </p:spPr>
        <p:txBody>
          <a:bodyPr/>
          <a:lstStyle/>
          <a:p>
            <a:endParaRPr lang="en-US" altLang="en-US" sz="1800" dirty="0" smtClean="0"/>
          </a:p>
          <a:p>
            <a:r>
              <a:rPr lang="en-US" altLang="en-US" sz="2000" dirty="0" smtClean="0"/>
              <a:t>In 2003, the state’s highest court concluded in the Campaign for Fiscal Equity (CFE) case that NYC kids were denied their fundamental constitutional right to an adequate education.</a:t>
            </a:r>
          </a:p>
          <a:p>
            <a:endParaRPr lang="en-US" altLang="en-US" sz="2000" dirty="0" smtClean="0"/>
          </a:p>
          <a:p>
            <a:r>
              <a:rPr lang="en-US" altLang="en-US" sz="2000" dirty="0" smtClean="0"/>
              <a:t>This was primarily because NYC class sizes were much larger than NY state averages and far larger than research shows is optimal.  </a:t>
            </a:r>
          </a:p>
          <a:p>
            <a:endParaRPr lang="en-US" altLang="en-US" sz="2000" dirty="0" smtClean="0"/>
          </a:p>
          <a:p>
            <a:r>
              <a:rPr lang="en-US" altLang="en-US" sz="2000" dirty="0" smtClean="0"/>
              <a:t>In 2007, a new state law was passed, the Contracts for Excellence (C4E) that would provide NYC with extra funds on condition that the city also submit a plan to reduce class size in all grades.  </a:t>
            </a:r>
          </a:p>
          <a:p>
            <a:endParaRPr lang="en-US" altLang="en-US" sz="2000" dirty="0" smtClean="0"/>
          </a:p>
          <a:p>
            <a:r>
              <a:rPr lang="en-US" altLang="en-US" sz="2000" dirty="0" smtClean="0"/>
              <a:t>Yet every year since then, class sizes have increased, and now in the early grades are the largest in 15 years!</a:t>
            </a:r>
          </a:p>
          <a:p>
            <a:endParaRPr lang="en-US" altLang="en-US" sz="1800" dirty="0" smtClean="0"/>
          </a:p>
          <a:p>
            <a:endParaRPr lang="en-US" alt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you help?</a:t>
            </a:r>
            <a:endParaRPr lang="en-US" dirty="0"/>
          </a:p>
        </p:txBody>
      </p:sp>
      <p:sp>
        <p:nvSpPr>
          <p:cNvPr id="3" name="Content Placeholder 2"/>
          <p:cNvSpPr>
            <a:spLocks noGrp="1"/>
          </p:cNvSpPr>
          <p:nvPr>
            <p:ph idx="1"/>
          </p:nvPr>
        </p:nvSpPr>
        <p:spPr>
          <a:xfrm>
            <a:off x="457200" y="1397000"/>
            <a:ext cx="8229600" cy="5080000"/>
          </a:xfrm>
        </p:spPr>
        <p:txBody>
          <a:bodyPr/>
          <a:lstStyle/>
          <a:p>
            <a:r>
              <a:rPr lang="en-US" dirty="0" smtClean="0"/>
              <a:t>Sign up for the Class </a:t>
            </a:r>
            <a:r>
              <a:rPr lang="en-US" dirty="0"/>
              <a:t>S</a:t>
            </a:r>
            <a:r>
              <a:rPr lang="en-US" dirty="0" smtClean="0"/>
              <a:t>ize Matters newsletter.</a:t>
            </a:r>
          </a:p>
          <a:p>
            <a:endParaRPr lang="en-US" dirty="0"/>
          </a:p>
          <a:p>
            <a:r>
              <a:rPr lang="en-US" dirty="0" smtClean="0"/>
              <a:t>Meet with your City Councilmembers (Stephen Levin, Laurie </a:t>
            </a:r>
            <a:r>
              <a:rPr lang="en-US" dirty="0" err="1" smtClean="0"/>
              <a:t>Cumbo</a:t>
            </a:r>
            <a:r>
              <a:rPr lang="en-US" dirty="0" smtClean="0"/>
              <a:t>, Robert </a:t>
            </a:r>
            <a:r>
              <a:rPr lang="en-US" dirty="0" err="1" smtClean="0"/>
              <a:t>Cornegy</a:t>
            </a:r>
            <a:r>
              <a:rPr lang="en-US" dirty="0" smtClean="0"/>
              <a:t>)  to urge them to expand the capital plan and end all future co-locations.</a:t>
            </a:r>
          </a:p>
          <a:p>
            <a:endParaRPr lang="en-US" dirty="0"/>
          </a:p>
          <a:p>
            <a:r>
              <a:rPr lang="en-US" dirty="0" smtClean="0"/>
              <a:t>Be pro-active about fighting for your children to receive their constitutional right to a sound basic education, by lowering class size. </a:t>
            </a:r>
          </a:p>
          <a:p>
            <a:endParaRPr lang="en-US" dirty="0"/>
          </a:p>
          <a:p>
            <a:r>
              <a:rPr lang="en-US" i="1" dirty="0" smtClean="0"/>
              <a:t>Questions, please email us at </a:t>
            </a:r>
            <a:r>
              <a:rPr lang="en-US" i="1" dirty="0" smtClean="0">
                <a:hlinkClick r:id="rId2"/>
              </a:rPr>
              <a:t>info@classsizematters.org</a:t>
            </a:r>
            <a:r>
              <a:rPr lang="en-US" i="1" dirty="0" smtClean="0"/>
              <a:t> </a:t>
            </a:r>
            <a:endParaRPr lang="en-US" i="1" dirty="0"/>
          </a:p>
        </p:txBody>
      </p:sp>
    </p:spTree>
    <p:extLst>
      <p:ext uri="{BB962C8B-B14F-4D97-AF65-F5344CB8AC3E}">
        <p14:creationId xmlns:p14="http://schemas.microsoft.com/office/powerpoint/2010/main" val="29498137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sz="2800" dirty="0" smtClean="0"/>
              <a:t>Comparison of class sizes in Blue book compared to current averages &amp; Contract for excellence goals</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88113704"/>
              </p:ext>
            </p:extLst>
          </p:nvPr>
        </p:nvGraphicFramePr>
        <p:xfrm>
          <a:off x="457202" y="1523996"/>
          <a:ext cx="8229596" cy="4791078"/>
        </p:xfrm>
        <a:graphic>
          <a:graphicData uri="http://schemas.openxmlformats.org/drawingml/2006/table">
            <a:tbl>
              <a:tblPr>
                <a:tableStyleId>{5C22544A-7EE6-4342-B048-85BDC9FD1C3A}</a:tableStyleId>
              </a:tblPr>
              <a:tblGrid>
                <a:gridCol w="1250065"/>
                <a:gridCol w="1250065"/>
                <a:gridCol w="1250065"/>
                <a:gridCol w="1250065"/>
                <a:gridCol w="1250065"/>
                <a:gridCol w="1979271"/>
              </a:tblGrid>
              <a:tr h="2345842">
                <a:tc>
                  <a:txBody>
                    <a:bodyPr/>
                    <a:lstStyle/>
                    <a:p>
                      <a:pPr algn="ctr" fontAlgn="ctr"/>
                      <a:r>
                        <a:rPr lang="en-US" sz="1600" u="none" strike="noStrike" dirty="0">
                          <a:effectLst/>
                        </a:rPr>
                        <a:t>Grade levels</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UFT Contract class size limits</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Target class sizes in "blue book"</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Current average class sizes </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 C4E class Size goals</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How many </a:t>
                      </a:r>
                      <a:r>
                        <a:rPr lang="en-US" sz="1600" u="none" strike="noStrike" dirty="0" smtClean="0">
                          <a:effectLst/>
                        </a:rPr>
                        <a:t>students allowed in 500 </a:t>
                      </a:r>
                      <a:r>
                        <a:rPr lang="en-US" sz="1600" u="none" strike="noStrike" dirty="0" err="1" smtClean="0">
                          <a:effectLst/>
                        </a:rPr>
                        <a:t>Sq</a:t>
                      </a:r>
                      <a:r>
                        <a:rPr lang="en-US" sz="1600" u="none" strike="noStrike" dirty="0" smtClean="0">
                          <a:effectLst/>
                        </a:rPr>
                        <a:t> </a:t>
                      </a:r>
                      <a:r>
                        <a:rPr lang="en-US" sz="1600" u="none" strike="noStrike" dirty="0" err="1" smtClean="0">
                          <a:effectLst/>
                        </a:rPr>
                        <a:t>ft</a:t>
                      </a:r>
                      <a:r>
                        <a:rPr lang="en-US" sz="1600" u="none" strike="noStrike" dirty="0" smtClean="0">
                          <a:effectLst/>
                        </a:rPr>
                        <a:t> classroom  according to NYC building code </a:t>
                      </a:r>
                      <a:endParaRPr lang="en-US" sz="1600" b="1" i="0" u="none" strike="noStrike" dirty="0">
                        <a:solidFill>
                          <a:srgbClr val="000000"/>
                        </a:solidFill>
                        <a:effectLst/>
                        <a:latin typeface="Times New Roman"/>
                      </a:endParaRPr>
                    </a:p>
                  </a:txBody>
                  <a:tcPr marL="9525" marR="9525" marT="9525" marB="0" anchor="ctr"/>
                </a:tc>
              </a:tr>
              <a:tr h="448965">
                <a:tc>
                  <a:txBody>
                    <a:bodyPr/>
                    <a:lstStyle/>
                    <a:p>
                      <a:pPr algn="l" fontAlgn="ctr"/>
                      <a:r>
                        <a:rPr lang="en-US" sz="1600" u="none" strike="noStrike">
                          <a:effectLst/>
                        </a:rPr>
                        <a:t>Kindergarten</a:t>
                      </a:r>
                      <a:endParaRPr lang="en-US" sz="1600" b="0" i="0" u="none" strike="noStrike">
                        <a:solidFill>
                          <a:srgbClr val="000000"/>
                        </a:solidFill>
                        <a:effectLst/>
                        <a:latin typeface="Times New Roman"/>
                      </a:endParaRPr>
                    </a:p>
                  </a:txBody>
                  <a:tcPr marL="9525" marR="9525" marT="9525" marB="0" anchor="ctr"/>
                </a:tc>
                <a:tc>
                  <a:txBody>
                    <a:bodyPr/>
                    <a:lstStyle/>
                    <a:p>
                      <a:pPr algn="r" fontAlgn="ctr"/>
                      <a:r>
                        <a:rPr lang="en-US" sz="1600" u="none" strike="noStrike">
                          <a:effectLst/>
                        </a:rPr>
                        <a:t>25</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20</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23</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19.9</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14</a:t>
                      </a:r>
                      <a:endParaRPr lang="en-US" sz="1600" b="1" i="0" u="none" strike="noStrike" dirty="0">
                        <a:solidFill>
                          <a:srgbClr val="FF0000"/>
                        </a:solidFill>
                        <a:effectLst/>
                        <a:latin typeface="Times New Roman"/>
                      </a:endParaRPr>
                    </a:p>
                  </a:txBody>
                  <a:tcPr marL="9525" marR="9525" marT="9525" marB="0" anchor="ctr"/>
                </a:tc>
              </a:tr>
              <a:tr h="254314">
                <a:tc>
                  <a:txBody>
                    <a:bodyPr/>
                    <a:lstStyle/>
                    <a:p>
                      <a:pPr algn="l" fontAlgn="ctr"/>
                      <a:r>
                        <a:rPr lang="en-US" sz="1600" u="none" strike="noStrike">
                          <a:effectLst/>
                        </a:rPr>
                        <a:t>1st-3rd </a:t>
                      </a:r>
                      <a:endParaRPr lang="en-US" sz="1600" b="0" i="0" u="none" strike="noStrike">
                        <a:solidFill>
                          <a:srgbClr val="000000"/>
                        </a:solidFill>
                        <a:effectLst/>
                        <a:latin typeface="Times New Roman"/>
                      </a:endParaRPr>
                    </a:p>
                  </a:txBody>
                  <a:tcPr marL="9525" marR="9525" marT="9525" marB="0" anchor="ctr"/>
                </a:tc>
                <a:tc>
                  <a:txBody>
                    <a:bodyPr/>
                    <a:lstStyle/>
                    <a:p>
                      <a:pPr algn="r" fontAlgn="ctr"/>
                      <a:r>
                        <a:rPr lang="en-US" sz="1600" u="none" strike="noStrike">
                          <a:effectLst/>
                        </a:rPr>
                        <a:t>32</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20</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25.5</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19.9</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25</a:t>
                      </a:r>
                      <a:endParaRPr lang="en-US" sz="1600" b="1" i="0" u="none" strike="noStrike" dirty="0">
                        <a:solidFill>
                          <a:srgbClr val="FF0000"/>
                        </a:solidFill>
                        <a:effectLst/>
                        <a:latin typeface="Times New Roman"/>
                      </a:endParaRPr>
                    </a:p>
                  </a:txBody>
                  <a:tcPr marL="9525" marR="9525" marT="9525" marB="0" anchor="ctr"/>
                </a:tc>
              </a:tr>
              <a:tr h="254314">
                <a:tc>
                  <a:txBody>
                    <a:bodyPr/>
                    <a:lstStyle/>
                    <a:p>
                      <a:pPr algn="l" fontAlgn="ctr"/>
                      <a:r>
                        <a:rPr lang="en-US" sz="1600" u="none" strike="noStrike">
                          <a:effectLst/>
                        </a:rPr>
                        <a:t>4th-5th</a:t>
                      </a:r>
                      <a:endParaRPr lang="en-US" sz="1600" b="0" i="0" u="none" strike="noStrike">
                        <a:solidFill>
                          <a:srgbClr val="000000"/>
                        </a:solidFill>
                        <a:effectLst/>
                        <a:latin typeface="Times New Roman"/>
                      </a:endParaRPr>
                    </a:p>
                  </a:txBody>
                  <a:tcPr marL="9525" marR="9525" marT="9525" marB="0" anchor="ctr"/>
                </a:tc>
                <a:tc>
                  <a:txBody>
                    <a:bodyPr/>
                    <a:lstStyle/>
                    <a:p>
                      <a:pPr algn="r" fontAlgn="ctr"/>
                      <a:r>
                        <a:rPr lang="en-US" sz="1600" u="none" strike="noStrike">
                          <a:effectLst/>
                        </a:rPr>
                        <a:t>32</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28</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26</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22.9</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25</a:t>
                      </a:r>
                      <a:endParaRPr lang="en-US" sz="1600" b="1" i="0" u="none" strike="noStrike" dirty="0">
                        <a:solidFill>
                          <a:srgbClr val="FF0000"/>
                        </a:solidFill>
                        <a:effectLst/>
                        <a:latin typeface="Times New Roman"/>
                      </a:endParaRPr>
                    </a:p>
                  </a:txBody>
                  <a:tcPr marL="9525" marR="9525" marT="9525" marB="0" anchor="ctr"/>
                </a:tc>
              </a:tr>
              <a:tr h="988575">
                <a:tc>
                  <a:txBody>
                    <a:bodyPr/>
                    <a:lstStyle/>
                    <a:p>
                      <a:pPr algn="l" fontAlgn="ctr"/>
                      <a:r>
                        <a:rPr lang="en-US" sz="1600" u="none" strike="noStrike">
                          <a:effectLst/>
                        </a:rPr>
                        <a:t>6th-8th </a:t>
                      </a:r>
                      <a:endParaRPr lang="en-US" sz="1600" b="0" i="0" u="none" strike="noStrike">
                        <a:solidFill>
                          <a:srgbClr val="000000"/>
                        </a:solidFill>
                        <a:effectLst/>
                        <a:latin typeface="Times New Roman"/>
                      </a:endParaRPr>
                    </a:p>
                  </a:txBody>
                  <a:tcPr marL="9525" marR="9525" marT="9525" marB="0" anchor="ctr"/>
                </a:tc>
                <a:tc>
                  <a:txBody>
                    <a:bodyPr/>
                    <a:lstStyle/>
                    <a:p>
                      <a:pPr algn="r" fontAlgn="ctr"/>
                      <a:r>
                        <a:rPr lang="en-US" sz="1600" u="none" strike="noStrike" dirty="0">
                          <a:effectLst/>
                        </a:rPr>
                        <a:t>30 (Title I)  </a:t>
                      </a:r>
                      <a:endParaRPr lang="en-US" sz="1600" u="none" strike="noStrike" dirty="0" smtClean="0">
                        <a:effectLst/>
                      </a:endParaRPr>
                    </a:p>
                    <a:p>
                      <a:pPr algn="r" fontAlgn="ctr"/>
                      <a:endParaRPr lang="en-US" sz="1600" u="none" strike="noStrike" dirty="0" smtClean="0">
                        <a:effectLst/>
                      </a:endParaRPr>
                    </a:p>
                    <a:p>
                      <a:pPr algn="r" fontAlgn="ctr"/>
                      <a:r>
                        <a:rPr lang="en-US" sz="1600" u="none" strike="noStrike" dirty="0" smtClean="0">
                          <a:effectLst/>
                        </a:rPr>
                        <a:t>33 </a:t>
                      </a:r>
                      <a:r>
                        <a:rPr lang="en-US" sz="1600" u="none" strike="noStrike" dirty="0">
                          <a:effectLst/>
                        </a:rPr>
                        <a:t>(non-Title I)</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28</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27.4</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22.9</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25</a:t>
                      </a:r>
                      <a:endParaRPr lang="en-US" sz="1600" b="1" i="0" u="none" strike="noStrike" dirty="0">
                        <a:solidFill>
                          <a:srgbClr val="FF0000"/>
                        </a:solidFill>
                        <a:effectLst/>
                        <a:latin typeface="Times New Roman"/>
                      </a:endParaRPr>
                    </a:p>
                  </a:txBody>
                  <a:tcPr marL="9525" marR="9525" marT="9525" marB="0" anchor="ctr"/>
                </a:tc>
              </a:tr>
              <a:tr h="499068">
                <a:tc>
                  <a:txBody>
                    <a:bodyPr/>
                    <a:lstStyle/>
                    <a:p>
                      <a:pPr algn="l" fontAlgn="ctr"/>
                      <a:r>
                        <a:rPr lang="en-US" sz="1600" u="none" strike="noStrike" dirty="0">
                          <a:effectLst/>
                        </a:rPr>
                        <a:t>HS (core classes)</a:t>
                      </a:r>
                      <a:endParaRPr lang="en-US" sz="1600" b="0" i="0" u="none" strike="noStrike" dirty="0">
                        <a:solidFill>
                          <a:srgbClr val="000000"/>
                        </a:solidFill>
                        <a:effectLst/>
                        <a:latin typeface="Times New Roman"/>
                      </a:endParaRPr>
                    </a:p>
                  </a:txBody>
                  <a:tcPr marL="9525" marR="9525" marT="9525" marB="0" anchor="ctr"/>
                </a:tc>
                <a:tc>
                  <a:txBody>
                    <a:bodyPr/>
                    <a:lstStyle/>
                    <a:p>
                      <a:pPr algn="r" fontAlgn="ctr"/>
                      <a:r>
                        <a:rPr lang="en-US" sz="1600" u="none" strike="noStrike">
                          <a:effectLst/>
                        </a:rPr>
                        <a:t>34</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30</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dirty="0" smtClean="0">
                          <a:effectLst/>
                        </a:rPr>
                        <a:t>26.7*</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24.5</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25</a:t>
                      </a:r>
                      <a:endParaRPr lang="en-US" sz="1600" b="1" i="0" u="none" strike="noStrike" dirty="0">
                        <a:solidFill>
                          <a:srgbClr val="FF0000"/>
                        </a:solidFill>
                        <a:effectLst/>
                        <a:latin typeface="Times New Roman"/>
                      </a:endParaRPr>
                    </a:p>
                  </a:txBody>
                  <a:tcPr marL="9525" marR="9525" marT="9525" marB="0" anchor="ctr"/>
                </a:tc>
              </a:tr>
            </a:tbl>
          </a:graphicData>
        </a:graphic>
      </p:graphicFrame>
      <p:sp>
        <p:nvSpPr>
          <p:cNvPr id="27702" name="TextBox 2"/>
          <p:cNvSpPr txBox="1">
            <a:spLocks noChangeArrowheads="1"/>
          </p:cNvSpPr>
          <p:nvPr/>
        </p:nvSpPr>
        <p:spPr bwMode="auto">
          <a:xfrm>
            <a:off x="1476375" y="6315075"/>
            <a:ext cx="34210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85000"/>
              <a:buFont typeface="Arial" charset="0"/>
              <a:buChar char="•"/>
              <a:defRPr sz="2400">
                <a:solidFill>
                  <a:schemeClr val="tx1"/>
                </a:solidFill>
                <a:latin typeface="Arial" charset="0"/>
              </a:defRPr>
            </a:lvl1pPr>
            <a:lvl2pPr marL="742950" indent="-285750" eaLnBrk="0" hangingPunct="0">
              <a:spcBef>
                <a:spcPct val="20000"/>
              </a:spcBef>
              <a:buClr>
                <a:schemeClr val="accent1"/>
              </a:buClr>
              <a:buSzPct val="85000"/>
              <a:buFont typeface="Arial" charset="0"/>
              <a:buChar char="•"/>
              <a:defRPr sz="2000">
                <a:solidFill>
                  <a:schemeClr val="tx1"/>
                </a:solidFill>
                <a:latin typeface="Arial" charset="0"/>
              </a:defRPr>
            </a:lvl2pPr>
            <a:lvl3pPr marL="1143000" indent="-228600" eaLnBrk="0" hangingPunct="0">
              <a:spcBef>
                <a:spcPct val="20000"/>
              </a:spcBef>
              <a:buClr>
                <a:schemeClr val="accent1"/>
              </a:buClr>
              <a:buSzPct val="90000"/>
              <a:buFont typeface="Arial" charset="0"/>
              <a:buChar char="•"/>
              <a:defRPr>
                <a:solidFill>
                  <a:schemeClr val="tx1"/>
                </a:solidFill>
                <a:latin typeface="Arial" charset="0"/>
              </a:defRPr>
            </a:lvl3pPr>
            <a:lvl4pPr marL="1600200" indent="-228600" eaLnBrk="0" hangingPunct="0">
              <a:spcBef>
                <a:spcPct val="20000"/>
              </a:spcBef>
              <a:buClr>
                <a:schemeClr val="accent1"/>
              </a:buClr>
              <a:buFont typeface="Arial" charset="0"/>
              <a:buChar char="•"/>
              <a:defRPr sz="1600">
                <a:solidFill>
                  <a:schemeClr val="tx1"/>
                </a:solidFill>
                <a:latin typeface="Arial" charset="0"/>
              </a:defRPr>
            </a:lvl4pPr>
            <a:lvl5pPr marL="2057400" indent="-228600" eaLnBrk="0" hangingPunct="0">
              <a:spcBef>
                <a:spcPct val="20000"/>
              </a:spcBef>
              <a:buClr>
                <a:schemeClr val="accent1"/>
              </a:buClr>
              <a:buSzPct val="100000"/>
              <a:buFont typeface="Arial" charset="0"/>
              <a:buChar char="•"/>
              <a:defRPr sz="1400">
                <a:solidFill>
                  <a:schemeClr val="tx1"/>
                </a:solidFill>
                <a:latin typeface="Arial" charset="0"/>
              </a:defRPr>
            </a:lvl5pPr>
            <a:lvl6pPr marL="25146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6pPr>
            <a:lvl7pPr marL="29718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7pPr>
            <a:lvl8pPr marL="34290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8pPr>
            <a:lvl9pPr marL="38862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9pPr>
          </a:lstStyle>
          <a:p>
            <a:pPr eaLnBrk="1" hangingPunct="1">
              <a:spcBef>
                <a:spcPct val="0"/>
              </a:spcBef>
              <a:buClrTx/>
              <a:buSzTx/>
              <a:buFontTx/>
              <a:buNone/>
            </a:pPr>
            <a:r>
              <a:rPr lang="en-US" altLang="en-US" sz="1800"/>
              <a:t>*</a:t>
            </a:r>
            <a:r>
              <a:rPr lang="en-US" altLang="en-US" sz="1400" i="1"/>
              <a:t>DOE reported HS class sizes unreliable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84200"/>
            <a:ext cx="8229600" cy="990600"/>
          </a:xfrm>
        </p:spPr>
        <p:txBody>
          <a:bodyPr>
            <a:normAutofit fontScale="90000"/>
          </a:bodyPr>
          <a:lstStyle/>
          <a:p>
            <a:pPr algn="ctr">
              <a:defRPr/>
            </a:pPr>
            <a:r>
              <a:rPr lang="en-US" sz="3600" dirty="0" smtClean="0"/>
              <a:t>Reducing class size #1 priority of parents in D13 and citywide</a:t>
            </a:r>
            <a:r>
              <a:rPr lang="en-US" dirty="0" smtClean="0"/>
              <a:t/>
            </a:r>
            <a:br>
              <a:rPr lang="en-US" dirty="0" smtClean="0"/>
            </a:br>
            <a:r>
              <a:rPr lang="en-US" sz="2700" dirty="0" smtClean="0"/>
              <a:t>Data Source: 2014 NYC School Survey Results</a:t>
            </a:r>
            <a:endParaRPr lang="en-US" sz="3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49765139"/>
              </p:ext>
            </p:extLst>
          </p:nvPr>
        </p:nvGraphicFramePr>
        <p:xfrm>
          <a:off x="457200" y="1892300"/>
          <a:ext cx="8229600" cy="4775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179495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latin typeface="Arial Black" panose="020B0A04020102020204" pitchFamily="34" charset="0"/>
              </a:rPr>
              <a:t>DOE’s class size reduction plan </a:t>
            </a:r>
            <a:endParaRPr lang="en-US" dirty="0">
              <a:latin typeface="Arial Black" panose="020B0A04020102020204" pitchFamily="34" charset="0"/>
            </a:endParaRPr>
          </a:p>
        </p:txBody>
      </p:sp>
      <p:sp>
        <p:nvSpPr>
          <p:cNvPr id="8195" name="Content Placeholder 2"/>
          <p:cNvSpPr>
            <a:spLocks noGrp="1"/>
          </p:cNvSpPr>
          <p:nvPr>
            <p:ph idx="1"/>
          </p:nvPr>
        </p:nvSpPr>
        <p:spPr/>
        <p:txBody>
          <a:bodyPr/>
          <a:lstStyle/>
          <a:p>
            <a:r>
              <a:rPr lang="en-US" altLang="en-US" dirty="0" smtClean="0"/>
              <a:t>In Nov. 2007, the DOE submitted a plan to gradually reduce average class size over five years at three different grade ranges.</a:t>
            </a:r>
          </a:p>
          <a:p>
            <a:endParaRPr lang="en-US" altLang="en-US" dirty="0" smtClean="0"/>
          </a:p>
          <a:p>
            <a:r>
              <a:rPr lang="en-US" altLang="en-US" dirty="0" smtClean="0"/>
              <a:t>In K-3, class sizes to be reduced to no more than 20 students per class, in grades 4-8 no more than 23 and HS core classes would be no more than 25 on average  </a:t>
            </a:r>
          </a:p>
          <a:p>
            <a:endParaRPr lang="en-US" altLang="en-US" dirty="0" smtClean="0"/>
          </a:p>
          <a:p>
            <a:r>
              <a:rPr lang="en-US" altLang="en-US" dirty="0"/>
              <a:t>Yet each year since 2008, class sizes have increased rather than decreased and are now largest in 15 years in early </a:t>
            </a:r>
            <a:r>
              <a:rPr lang="en-US" altLang="en-US" dirty="0" smtClean="0"/>
              <a:t>grades.   </a:t>
            </a:r>
            <a:endParaRPr lang="en-US"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6774" y="533399"/>
            <a:ext cx="7820025" cy="819151"/>
          </a:xfrm>
          <a:solidFill>
            <a:schemeClr val="accent1">
              <a:lumMod val="20000"/>
              <a:lumOff val="80000"/>
            </a:schemeClr>
          </a:solidFill>
          <a:ln>
            <a:solidFill>
              <a:schemeClr val="accent1"/>
            </a:solidFill>
          </a:ln>
        </p:spPr>
        <p:txBody>
          <a:bodyPr>
            <a:noAutofit/>
          </a:bodyPr>
          <a:lstStyle/>
          <a:p>
            <a:pPr algn="ctr"/>
            <a:r>
              <a:rPr lang="en-US" sz="2000" b="1" i="1" dirty="0"/>
              <a:t>C</a:t>
            </a:r>
            <a:r>
              <a:rPr lang="en-US" sz="2000" b="1" i="1" dirty="0" smtClean="0"/>
              <a:t>lass sizes in CSD 13 have increased in grades K-3 </a:t>
            </a:r>
            <a:br>
              <a:rPr lang="en-US" sz="2000" b="1" i="1" dirty="0" smtClean="0"/>
            </a:br>
            <a:r>
              <a:rPr lang="en-US" sz="2000" b="1" i="1" dirty="0" smtClean="0"/>
              <a:t>by 21% since 2007; far above Contracts for Excellence goals</a:t>
            </a:r>
            <a:endParaRPr lang="en-US" sz="2000" b="1" i="1" dirty="0"/>
          </a:p>
        </p:txBody>
      </p:sp>
      <p:sp>
        <p:nvSpPr>
          <p:cNvPr id="4" name="TextBox 3"/>
          <p:cNvSpPr txBox="1"/>
          <p:nvPr/>
        </p:nvSpPr>
        <p:spPr>
          <a:xfrm>
            <a:off x="9267" y="6527800"/>
            <a:ext cx="7198680" cy="276999"/>
          </a:xfrm>
          <a:prstGeom prst="rect">
            <a:avLst/>
          </a:prstGeom>
          <a:noFill/>
        </p:spPr>
        <p:txBody>
          <a:bodyPr wrap="none" rtlCol="0">
            <a:spAutoFit/>
          </a:bodyPr>
          <a:lstStyle/>
          <a:p>
            <a:r>
              <a:rPr lang="en-US" sz="1200" dirty="0" smtClean="0"/>
              <a:t>Data sources: DOE Class Size Reports 2006-2014, 2008 DOE Contracts for Excellence Approved Plan</a:t>
            </a:r>
            <a:endParaRPr lang="en-US" sz="12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658934044"/>
              </p:ext>
            </p:extLst>
          </p:nvPr>
        </p:nvGraphicFramePr>
        <p:xfrm>
          <a:off x="457200" y="1600200"/>
          <a:ext cx="8229600" cy="4876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270334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14655"/>
            <a:ext cx="8229600" cy="1185545"/>
          </a:xfrm>
          <a:solidFill>
            <a:schemeClr val="accent1">
              <a:lumMod val="20000"/>
              <a:lumOff val="80000"/>
            </a:schemeClr>
          </a:solidFill>
          <a:ln>
            <a:solidFill>
              <a:schemeClr val="accent1"/>
            </a:solidFill>
          </a:ln>
        </p:spPr>
        <p:txBody>
          <a:bodyPr>
            <a:noAutofit/>
          </a:bodyPr>
          <a:lstStyle/>
          <a:p>
            <a:pPr algn="ctr"/>
            <a:r>
              <a:rPr lang="en-US" sz="2400" b="1" i="1" dirty="0" smtClean="0"/>
              <a:t>CSD 13’s class sizes in grades 4-8 have increased by 9% since </a:t>
            </a:r>
            <a:r>
              <a:rPr lang="en-US" sz="2400" b="1" i="1" dirty="0"/>
              <a:t>2007; </a:t>
            </a:r>
            <a:r>
              <a:rPr lang="en-US" sz="2400" b="1" i="1" dirty="0" smtClean="0"/>
              <a:t>now above </a:t>
            </a:r>
            <a:r>
              <a:rPr lang="en-US" sz="2400" b="1" i="1" dirty="0"/>
              <a:t>Contracts for Excellence goals</a:t>
            </a:r>
          </a:p>
        </p:txBody>
      </p:sp>
      <p:sp>
        <p:nvSpPr>
          <p:cNvPr id="4" name="TextBox 3"/>
          <p:cNvSpPr txBox="1"/>
          <p:nvPr/>
        </p:nvSpPr>
        <p:spPr>
          <a:xfrm>
            <a:off x="-406400" y="4025900"/>
            <a:ext cx="184666" cy="369332"/>
          </a:xfrm>
          <a:prstGeom prst="rect">
            <a:avLst/>
          </a:prstGeom>
          <a:noFill/>
        </p:spPr>
        <p:txBody>
          <a:bodyPr wrap="none" rtlCol="0">
            <a:spAutoFit/>
          </a:bodyPr>
          <a:lstStyle/>
          <a:p>
            <a:endParaRPr lang="en-US" dirty="0"/>
          </a:p>
        </p:txBody>
      </p:sp>
      <p:sp>
        <p:nvSpPr>
          <p:cNvPr id="5" name="TextBox 4"/>
          <p:cNvSpPr txBox="1"/>
          <p:nvPr/>
        </p:nvSpPr>
        <p:spPr>
          <a:xfrm>
            <a:off x="9267" y="6527800"/>
            <a:ext cx="7198680" cy="276999"/>
          </a:xfrm>
          <a:prstGeom prst="rect">
            <a:avLst/>
          </a:prstGeom>
          <a:noFill/>
        </p:spPr>
        <p:txBody>
          <a:bodyPr wrap="none" rtlCol="0">
            <a:spAutoFit/>
          </a:bodyPr>
          <a:lstStyle/>
          <a:p>
            <a:r>
              <a:rPr lang="en-US" sz="1200" dirty="0" smtClean="0"/>
              <a:t>Data sources: DOE Class Size Reports 2006-2014, 2008 DOE Contracts for Excellence Approved Plan</a:t>
            </a:r>
            <a:endParaRPr lang="en-US" sz="1200"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658102300"/>
              </p:ext>
            </p:extLst>
          </p:nvPr>
        </p:nvGraphicFramePr>
        <p:xfrm>
          <a:off x="203200" y="1600200"/>
          <a:ext cx="8483600" cy="4876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36734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9750"/>
            <a:ext cx="7772400" cy="1060450"/>
          </a:xfrm>
          <a:solidFill>
            <a:schemeClr val="accent1">
              <a:lumMod val="20000"/>
              <a:lumOff val="80000"/>
            </a:schemeClr>
          </a:solidFill>
        </p:spPr>
        <p:txBody>
          <a:bodyPr>
            <a:noAutofit/>
          </a:bodyPr>
          <a:lstStyle/>
          <a:p>
            <a:pPr algn="ctr" eaLnBrk="1" fontAlgn="auto" hangingPunct="1">
              <a:spcAft>
                <a:spcPts val="0"/>
              </a:spcAft>
              <a:defRPr/>
            </a:pPr>
            <a:r>
              <a:rPr lang="en-US" sz="2400" dirty="0" smtClean="0"/>
              <a:t/>
            </a:r>
            <a:br>
              <a:rPr lang="en-US" sz="2400" dirty="0" smtClean="0"/>
            </a:br>
            <a:r>
              <a:rPr lang="en-US" sz="2400" dirty="0" smtClean="0"/>
              <a:t>Class sizes city-wide have increased in core HS classes as well, by </a:t>
            </a:r>
            <a:r>
              <a:rPr lang="en-US" sz="2400" dirty="0" smtClean="0"/>
              <a:t>2.6% </a:t>
            </a:r>
            <a:r>
              <a:rPr lang="en-US" sz="2400" dirty="0" smtClean="0"/>
              <a:t>since 2007, though the DOE data is unreliable</a:t>
            </a:r>
            <a:r>
              <a:rPr lang="en-US" sz="2400" dirty="0"/>
              <a:t>*</a:t>
            </a:r>
            <a:r>
              <a:rPr lang="en-US" sz="2400" dirty="0" smtClean="0"/>
              <a:t/>
            </a:r>
            <a:br>
              <a:rPr lang="en-US" sz="2400" dirty="0" smtClean="0"/>
            </a:br>
            <a:endParaRPr lang="en-US" sz="2400" dirty="0"/>
          </a:p>
        </p:txBody>
      </p:sp>
      <p:sp>
        <p:nvSpPr>
          <p:cNvPr id="11267" name="TextBox 2"/>
          <p:cNvSpPr txBox="1">
            <a:spLocks noChangeArrowheads="1"/>
          </p:cNvSpPr>
          <p:nvPr/>
        </p:nvSpPr>
        <p:spPr bwMode="auto">
          <a:xfrm>
            <a:off x="838200" y="5930900"/>
            <a:ext cx="68849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SzPct val="85000"/>
              <a:buFont typeface="Arial" charset="0"/>
              <a:buChar char="•"/>
              <a:defRPr sz="2400">
                <a:solidFill>
                  <a:schemeClr val="tx1"/>
                </a:solidFill>
                <a:latin typeface="Arial" charset="0"/>
              </a:defRPr>
            </a:lvl1pPr>
            <a:lvl2pPr marL="742950" indent="-285750" eaLnBrk="0" hangingPunct="0">
              <a:spcBef>
                <a:spcPct val="20000"/>
              </a:spcBef>
              <a:buClr>
                <a:schemeClr val="accent1"/>
              </a:buClr>
              <a:buSzPct val="85000"/>
              <a:buFont typeface="Arial" charset="0"/>
              <a:buChar char="•"/>
              <a:defRPr sz="2000">
                <a:solidFill>
                  <a:schemeClr val="tx1"/>
                </a:solidFill>
                <a:latin typeface="Arial" charset="0"/>
              </a:defRPr>
            </a:lvl2pPr>
            <a:lvl3pPr marL="1143000" indent="-228600" eaLnBrk="0" hangingPunct="0">
              <a:spcBef>
                <a:spcPct val="20000"/>
              </a:spcBef>
              <a:buClr>
                <a:schemeClr val="accent1"/>
              </a:buClr>
              <a:buSzPct val="90000"/>
              <a:buFont typeface="Arial" charset="0"/>
              <a:buChar char="•"/>
              <a:defRPr>
                <a:solidFill>
                  <a:schemeClr val="tx1"/>
                </a:solidFill>
                <a:latin typeface="Arial" charset="0"/>
              </a:defRPr>
            </a:lvl3pPr>
            <a:lvl4pPr marL="1600200" indent="-228600" eaLnBrk="0" hangingPunct="0">
              <a:spcBef>
                <a:spcPct val="20000"/>
              </a:spcBef>
              <a:buClr>
                <a:schemeClr val="accent1"/>
              </a:buClr>
              <a:buFont typeface="Arial" charset="0"/>
              <a:buChar char="•"/>
              <a:defRPr sz="1600">
                <a:solidFill>
                  <a:schemeClr val="tx1"/>
                </a:solidFill>
                <a:latin typeface="Arial" charset="0"/>
              </a:defRPr>
            </a:lvl4pPr>
            <a:lvl5pPr marL="2057400" indent="-228600" eaLnBrk="0" hangingPunct="0">
              <a:spcBef>
                <a:spcPct val="20000"/>
              </a:spcBef>
              <a:buClr>
                <a:schemeClr val="accent1"/>
              </a:buClr>
              <a:buSzPct val="100000"/>
              <a:buFont typeface="Arial" charset="0"/>
              <a:buChar char="•"/>
              <a:defRPr sz="1400">
                <a:solidFill>
                  <a:schemeClr val="tx1"/>
                </a:solidFill>
                <a:latin typeface="Arial" charset="0"/>
              </a:defRPr>
            </a:lvl5pPr>
            <a:lvl6pPr marL="25146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6pPr>
            <a:lvl7pPr marL="29718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7pPr>
            <a:lvl8pPr marL="34290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8pPr>
            <a:lvl9pPr marL="38862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9pPr>
          </a:lstStyle>
          <a:p>
            <a:pPr algn="ctr" eaLnBrk="1" hangingPunct="1">
              <a:spcBef>
                <a:spcPct val="0"/>
              </a:spcBef>
              <a:buClrTx/>
              <a:buSzTx/>
              <a:buFontTx/>
              <a:buNone/>
            </a:pPr>
            <a:r>
              <a:rPr lang="en-US" altLang="en-US" sz="1600"/>
              <a:t>*DOE’s class size data is unreliable &amp; </a:t>
            </a:r>
          </a:p>
          <a:p>
            <a:pPr algn="ctr" eaLnBrk="1" hangingPunct="1">
              <a:spcBef>
                <a:spcPct val="0"/>
              </a:spcBef>
              <a:buClrTx/>
              <a:buSzTx/>
              <a:buFontTx/>
              <a:buNone/>
            </a:pPr>
            <a:r>
              <a:rPr lang="en-US" altLang="en-US" sz="1600"/>
              <a:t>their methodology for calculating HS averages have changed year to year</a:t>
            </a:r>
          </a:p>
        </p:txBody>
      </p:sp>
      <p:sp>
        <p:nvSpPr>
          <p:cNvPr id="11269" name="TextBox 4"/>
          <p:cNvSpPr txBox="1">
            <a:spLocks noChangeArrowheads="1"/>
          </p:cNvSpPr>
          <p:nvPr/>
        </p:nvSpPr>
        <p:spPr bwMode="auto">
          <a:xfrm>
            <a:off x="9525" y="6527800"/>
            <a:ext cx="71977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85000"/>
              <a:buFont typeface="Arial" charset="0"/>
              <a:buChar char="•"/>
              <a:defRPr sz="2400">
                <a:solidFill>
                  <a:schemeClr val="tx1"/>
                </a:solidFill>
                <a:latin typeface="Arial" charset="0"/>
              </a:defRPr>
            </a:lvl1pPr>
            <a:lvl2pPr marL="742950" indent="-285750" eaLnBrk="0" hangingPunct="0">
              <a:spcBef>
                <a:spcPct val="20000"/>
              </a:spcBef>
              <a:buClr>
                <a:schemeClr val="accent1"/>
              </a:buClr>
              <a:buSzPct val="85000"/>
              <a:buFont typeface="Arial" charset="0"/>
              <a:buChar char="•"/>
              <a:defRPr sz="2000">
                <a:solidFill>
                  <a:schemeClr val="tx1"/>
                </a:solidFill>
                <a:latin typeface="Arial" charset="0"/>
              </a:defRPr>
            </a:lvl2pPr>
            <a:lvl3pPr marL="1143000" indent="-228600" eaLnBrk="0" hangingPunct="0">
              <a:spcBef>
                <a:spcPct val="20000"/>
              </a:spcBef>
              <a:buClr>
                <a:schemeClr val="accent1"/>
              </a:buClr>
              <a:buSzPct val="90000"/>
              <a:buFont typeface="Arial" charset="0"/>
              <a:buChar char="•"/>
              <a:defRPr>
                <a:solidFill>
                  <a:schemeClr val="tx1"/>
                </a:solidFill>
                <a:latin typeface="Arial" charset="0"/>
              </a:defRPr>
            </a:lvl3pPr>
            <a:lvl4pPr marL="1600200" indent="-228600" eaLnBrk="0" hangingPunct="0">
              <a:spcBef>
                <a:spcPct val="20000"/>
              </a:spcBef>
              <a:buClr>
                <a:schemeClr val="accent1"/>
              </a:buClr>
              <a:buFont typeface="Arial" charset="0"/>
              <a:buChar char="•"/>
              <a:defRPr sz="1600">
                <a:solidFill>
                  <a:schemeClr val="tx1"/>
                </a:solidFill>
                <a:latin typeface="Arial" charset="0"/>
              </a:defRPr>
            </a:lvl4pPr>
            <a:lvl5pPr marL="2057400" indent="-228600" eaLnBrk="0" hangingPunct="0">
              <a:spcBef>
                <a:spcPct val="20000"/>
              </a:spcBef>
              <a:buClr>
                <a:schemeClr val="accent1"/>
              </a:buClr>
              <a:buSzPct val="100000"/>
              <a:buFont typeface="Arial" charset="0"/>
              <a:buChar char="•"/>
              <a:defRPr sz="1400">
                <a:solidFill>
                  <a:schemeClr val="tx1"/>
                </a:solidFill>
                <a:latin typeface="Arial" charset="0"/>
              </a:defRPr>
            </a:lvl5pPr>
            <a:lvl6pPr marL="25146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6pPr>
            <a:lvl7pPr marL="29718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7pPr>
            <a:lvl8pPr marL="34290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8pPr>
            <a:lvl9pPr marL="38862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9pPr>
          </a:lstStyle>
          <a:p>
            <a:pPr eaLnBrk="1" hangingPunct="1">
              <a:spcBef>
                <a:spcPct val="0"/>
              </a:spcBef>
              <a:buClrTx/>
              <a:buSzTx/>
              <a:buFontTx/>
              <a:buNone/>
            </a:pPr>
            <a:r>
              <a:rPr lang="en-US" altLang="en-US" sz="1200" dirty="0"/>
              <a:t>Data sources: DOE Class Size Reports </a:t>
            </a:r>
            <a:r>
              <a:rPr lang="en-US" altLang="en-US" sz="1200" dirty="0" smtClean="0"/>
              <a:t>2006-2014, </a:t>
            </a:r>
            <a:r>
              <a:rPr lang="en-US" altLang="en-US" sz="1200" dirty="0"/>
              <a:t>2008 DOE Contracts for Excellence Approved Plan</a:t>
            </a:r>
          </a:p>
        </p:txBody>
      </p:sp>
      <p:graphicFrame>
        <p:nvGraphicFramePr>
          <p:cNvPr id="8" name="Chart 7"/>
          <p:cNvGraphicFramePr>
            <a:graphicFrameLocks/>
          </p:cNvGraphicFramePr>
          <p:nvPr>
            <p:extLst>
              <p:ext uri="{D42A27DB-BD31-4B8C-83A1-F6EECF244321}">
                <p14:modId xmlns:p14="http://schemas.microsoft.com/office/powerpoint/2010/main" val="899012828"/>
              </p:ext>
            </p:extLst>
          </p:nvPr>
        </p:nvGraphicFramePr>
        <p:xfrm>
          <a:off x="304800" y="1689100"/>
          <a:ext cx="8458200" cy="4241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14400"/>
          </a:xfrm>
          <a:solidFill>
            <a:schemeClr val="tx1">
              <a:lumMod val="10000"/>
              <a:lumOff val="90000"/>
            </a:schemeClr>
          </a:solidFill>
        </p:spPr>
        <p:txBody>
          <a:bodyPr>
            <a:normAutofit fontScale="90000"/>
          </a:bodyPr>
          <a:lstStyle/>
          <a:p>
            <a:pPr algn="ctr"/>
            <a:r>
              <a:rPr lang="en-US" dirty="0" smtClean="0"/>
              <a:t>Examples of schools in CSD 13 with large class sizes, K-3</a:t>
            </a:r>
            <a:endParaRPr lang="en-US" dirty="0"/>
          </a:p>
        </p:txBody>
      </p:sp>
      <p:graphicFrame>
        <p:nvGraphicFramePr>
          <p:cNvPr id="9" name="Chart 8"/>
          <p:cNvGraphicFramePr>
            <a:graphicFrameLocks/>
          </p:cNvGraphicFramePr>
          <p:nvPr>
            <p:extLst>
              <p:ext uri="{D42A27DB-BD31-4B8C-83A1-F6EECF244321}">
                <p14:modId xmlns:p14="http://schemas.microsoft.com/office/powerpoint/2010/main" val="1726981723"/>
              </p:ext>
            </p:extLst>
          </p:nvPr>
        </p:nvGraphicFramePr>
        <p:xfrm>
          <a:off x="101600" y="141605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a:graphicFrameLocks/>
          </p:cNvGraphicFramePr>
          <p:nvPr>
            <p:extLst>
              <p:ext uri="{D42A27DB-BD31-4B8C-83A1-F6EECF244321}">
                <p14:modId xmlns:p14="http://schemas.microsoft.com/office/powerpoint/2010/main" val="160359888"/>
              </p:ext>
            </p:extLst>
          </p:nvPr>
        </p:nvGraphicFramePr>
        <p:xfrm>
          <a:off x="4400550" y="1339850"/>
          <a:ext cx="4572000" cy="2819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a:graphicFrameLocks/>
          </p:cNvGraphicFramePr>
          <p:nvPr>
            <p:extLst>
              <p:ext uri="{D42A27DB-BD31-4B8C-83A1-F6EECF244321}">
                <p14:modId xmlns:p14="http://schemas.microsoft.com/office/powerpoint/2010/main" val="3142146325"/>
              </p:ext>
            </p:extLst>
          </p:nvPr>
        </p:nvGraphicFramePr>
        <p:xfrm>
          <a:off x="17940" y="3972351"/>
          <a:ext cx="4572000" cy="26543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Chart 11"/>
          <p:cNvGraphicFramePr>
            <a:graphicFrameLocks/>
          </p:cNvGraphicFramePr>
          <p:nvPr>
            <p:extLst>
              <p:ext uri="{D42A27DB-BD31-4B8C-83A1-F6EECF244321}">
                <p14:modId xmlns:p14="http://schemas.microsoft.com/office/powerpoint/2010/main" val="4210047809"/>
              </p:ext>
            </p:extLst>
          </p:nvPr>
        </p:nvGraphicFramePr>
        <p:xfrm>
          <a:off x="4400550" y="3964800"/>
          <a:ext cx="4572000" cy="2743200"/>
        </p:xfrm>
        <a:graphic>
          <a:graphicData uri="http://schemas.openxmlformats.org/drawingml/2006/chart">
            <c:chart xmlns:c="http://schemas.openxmlformats.org/drawingml/2006/chart" xmlns:r="http://schemas.openxmlformats.org/officeDocument/2006/relationships" r:id="rId5"/>
          </a:graphicData>
        </a:graphic>
      </p:graphicFrame>
      <p:sp>
        <p:nvSpPr>
          <p:cNvPr id="7" name="TextBox 6"/>
          <p:cNvSpPr txBox="1"/>
          <p:nvPr/>
        </p:nvSpPr>
        <p:spPr>
          <a:xfrm>
            <a:off x="0" y="6581001"/>
            <a:ext cx="3554178" cy="276999"/>
          </a:xfrm>
          <a:prstGeom prst="rect">
            <a:avLst/>
          </a:prstGeom>
          <a:noFill/>
        </p:spPr>
        <p:txBody>
          <a:bodyPr wrap="none" rtlCol="0">
            <a:spAutoFit/>
          </a:bodyPr>
          <a:lstStyle/>
          <a:p>
            <a:pPr algn="ctr"/>
            <a:r>
              <a:rPr lang="en-US" sz="1200" dirty="0" smtClean="0"/>
              <a:t>Data sources: DOE Class Size </a:t>
            </a:r>
            <a:r>
              <a:rPr lang="en-US" sz="1200" dirty="0" smtClean="0"/>
              <a:t>Report 2014-2015</a:t>
            </a:r>
            <a:endParaRPr lang="en-US" sz="1200" dirty="0"/>
          </a:p>
        </p:txBody>
      </p:sp>
    </p:spTree>
    <p:extLst>
      <p:ext uri="{BB962C8B-B14F-4D97-AF65-F5344CB8AC3E}">
        <p14:creationId xmlns:p14="http://schemas.microsoft.com/office/powerpoint/2010/main" val="25818216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defRPr/>
            </a:pPr>
            <a:r>
              <a:rPr lang="en-US" dirty="0" smtClean="0"/>
              <a:t>Why?  Because DOE has cut back school budgets by 14% since 2007</a:t>
            </a:r>
            <a:endParaRPr lang="en-US" dirty="0"/>
          </a:p>
        </p:txBody>
      </p:sp>
      <p:sp>
        <p:nvSpPr>
          <p:cNvPr id="14339" name="Content Placeholder 2"/>
          <p:cNvSpPr>
            <a:spLocks noGrp="1"/>
          </p:cNvSpPr>
          <p:nvPr>
            <p:ph idx="1"/>
          </p:nvPr>
        </p:nvSpPr>
        <p:spPr/>
        <p:txBody>
          <a:bodyPr/>
          <a:lstStyle/>
          <a:p>
            <a:endParaRPr lang="en-US" altLang="en-US" sz="2000" dirty="0" smtClean="0"/>
          </a:p>
          <a:p>
            <a:r>
              <a:rPr lang="en-US" altLang="en-US" sz="2000" dirty="0" smtClean="0"/>
              <a:t>In the state C4E law, says these funds must </a:t>
            </a:r>
            <a:r>
              <a:rPr lang="en-US" altLang="en-US" sz="2000" b="1" dirty="0" smtClean="0"/>
              <a:t>“supplement not supplant”</a:t>
            </a:r>
            <a:r>
              <a:rPr lang="en-US" altLang="en-US" sz="2000" dirty="0" smtClean="0"/>
              <a:t> city funds. </a:t>
            </a:r>
          </a:p>
          <a:p>
            <a:endParaRPr lang="en-US" altLang="en-US" sz="2000" dirty="0" smtClean="0"/>
          </a:p>
          <a:p>
            <a:r>
              <a:rPr lang="en-US" altLang="en-US" sz="2000" dirty="0" smtClean="0"/>
              <a:t>This means that the DOE could not cut back its own funding to schools when the state increased its funding. But this is what happened, starting the first year of C4E. </a:t>
            </a:r>
          </a:p>
          <a:p>
            <a:endParaRPr lang="en-US" altLang="en-US" sz="2000" dirty="0" smtClean="0"/>
          </a:p>
          <a:p>
            <a:r>
              <a:rPr lang="en-US" altLang="en-US" sz="2000" dirty="0" smtClean="0"/>
              <a:t>This year, in its C4E plan, for the first time DOE admits allowing supplanting </a:t>
            </a:r>
            <a:r>
              <a:rPr lang="en-US" altLang="en-US" sz="2000" dirty="0"/>
              <a:t>– but also claims that the State Education Dept. </a:t>
            </a:r>
            <a:r>
              <a:rPr lang="en-US" altLang="en-US" sz="2000" dirty="0" smtClean="0"/>
              <a:t>has given its </a:t>
            </a:r>
            <a:r>
              <a:rPr lang="en-US" altLang="en-US" sz="2000" dirty="0"/>
              <a:t>permission for this to occur. </a:t>
            </a:r>
          </a:p>
          <a:p>
            <a:endParaRPr lang="en-US" altLang="en-US" sz="2000" dirty="0" smtClean="0"/>
          </a:p>
          <a:p>
            <a:r>
              <a:rPr lang="en-US" altLang="en-US" sz="1600" i="1" dirty="0" smtClean="0"/>
              <a:t>“Exp</a:t>
            </a:r>
            <a:r>
              <a:rPr lang="en-US" altLang="en-US" sz="1400" i="1" dirty="0" smtClean="0"/>
              <a:t>enditures made using C4E funds must ‘supplement, not supplant”’ funding provided by the school district; however, SED has provided  guidance explaining that certain expenditures may be paid for with C4E  funds even though these programs or expenditures were originally or have been typically paid for by the district or by other grants.”</a:t>
            </a:r>
          </a:p>
          <a:p>
            <a:endParaRPr lang="en-US" altLang="en-US" sz="2000" dirty="0" smtClean="0"/>
          </a:p>
          <a:p>
            <a:endParaRPr lang="en-US" altLang="en-US"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2_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2.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3.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Clarity.thmx</Template>
  <TotalTime>8040</TotalTime>
  <Words>1352</Words>
  <Application>Microsoft Office PowerPoint</Application>
  <PresentationFormat>On-screen Show (4:3)</PresentationFormat>
  <Paragraphs>166</Paragraphs>
  <Slides>21</Slides>
  <Notes>4</Notes>
  <HiddenSlides>0</HiddenSlides>
  <MMClips>0</MMClips>
  <ScaleCrop>false</ScaleCrop>
  <HeadingPairs>
    <vt:vector size="4" baseType="variant">
      <vt:variant>
        <vt:lpstr>Theme</vt:lpstr>
      </vt:variant>
      <vt:variant>
        <vt:i4>2</vt:i4>
      </vt:variant>
      <vt:variant>
        <vt:lpstr>Slide Titles</vt:lpstr>
      </vt:variant>
      <vt:variant>
        <vt:i4>21</vt:i4>
      </vt:variant>
    </vt:vector>
  </HeadingPairs>
  <TitlesOfParts>
    <vt:vector size="23" baseType="lpstr">
      <vt:lpstr>Clarity</vt:lpstr>
      <vt:lpstr>2_Clarity</vt:lpstr>
      <vt:lpstr>HOW DOE’s C4E plan Does NOTHING to address class size or overcrowding in D13 and CityWide</vt:lpstr>
      <vt:lpstr>CFE and C4E </vt:lpstr>
      <vt:lpstr>Reducing class size #1 priority of parents in D13 and citywide Data Source: 2014 NYC School Survey Results</vt:lpstr>
      <vt:lpstr>DOE’s class size reduction plan </vt:lpstr>
      <vt:lpstr>Class sizes in CSD 13 have increased in grades K-3  by 21% since 2007; far above Contracts for Excellence goals</vt:lpstr>
      <vt:lpstr>CSD 13’s class sizes in grades 4-8 have increased by 9% since 2007; now above Contracts for Excellence goals</vt:lpstr>
      <vt:lpstr> Class sizes city-wide have increased in core HS classes as well, by 2.6% since 2007, though the DOE data is unreliable* </vt:lpstr>
      <vt:lpstr>Examples of schools in CSD 13 with large class sizes, K-3</vt:lpstr>
      <vt:lpstr>Why?  Because DOE has cut back school budgets by 14% since 2007</vt:lpstr>
      <vt:lpstr>PowerPoint Presentation</vt:lpstr>
      <vt:lpstr>Other ways city has encouraged class size increases</vt:lpstr>
      <vt:lpstr>More ways DOE has worked to increase class size in its C4E plan</vt:lpstr>
      <vt:lpstr>Overcrowding in D13 and Brooklyn</vt:lpstr>
      <vt:lpstr>5 D13 ES and MS buildings are over-utilized 296 seats needed to reduce building utilization to 100%</vt:lpstr>
      <vt:lpstr>18 Brooklyn HS buildings above 100% Utilization 8,732 seats needed to reduce building utilization to 100%</vt:lpstr>
      <vt:lpstr>New Seats in Capital Plan and DOE Enrollment Projections for CS District 13</vt:lpstr>
      <vt:lpstr>City-wide Enrollment Projections K-8 vs. New Seats in Capital Plan </vt:lpstr>
      <vt:lpstr>City-wide Enrollment Projections HS vs. New Seats in Capital Plan </vt:lpstr>
      <vt:lpstr>Bill de Blasio promised to reduce class size while running for Mayor </vt:lpstr>
      <vt:lpstr>How can you help?</vt:lpstr>
      <vt:lpstr>Comparison of class sizes in Blue book compared to current averages &amp; Contract for excellence goals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Education Council, District 10  Presentation</dc:title>
  <dc:creator>Peter Dalmasy</dc:creator>
  <cp:lastModifiedBy>wildcat</cp:lastModifiedBy>
  <cp:revision>401</cp:revision>
  <cp:lastPrinted>2014-10-15T19:06:56Z</cp:lastPrinted>
  <dcterms:created xsi:type="dcterms:W3CDTF">2014-02-11T14:35:23Z</dcterms:created>
  <dcterms:modified xsi:type="dcterms:W3CDTF">2014-11-18T17:31:44Z</dcterms:modified>
</cp:coreProperties>
</file>