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4.xml" ContentType="application/vnd.openxmlformats-officedocument.presentationml.notesSlide+xml"/>
  <Override PartName="/ppt/charts/chart9.xml" ContentType="application/vnd.openxmlformats-officedocument.drawingml.chart+xml"/>
  <Override PartName="/ppt/theme/themeOverride2.xml" ContentType="application/vnd.openxmlformats-officedocument.themeOverride+xml"/>
  <Override PartName="/ppt/notesSlides/notesSlide5.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4"/>
  </p:notesMasterIdLst>
  <p:sldIdLst>
    <p:sldId id="257" r:id="rId2"/>
    <p:sldId id="259" r:id="rId3"/>
    <p:sldId id="258" r:id="rId4"/>
    <p:sldId id="260" r:id="rId5"/>
    <p:sldId id="281" r:id="rId6"/>
    <p:sldId id="278" r:id="rId7"/>
    <p:sldId id="279" r:id="rId8"/>
    <p:sldId id="263" r:id="rId9"/>
    <p:sldId id="264" r:id="rId10"/>
    <p:sldId id="265" r:id="rId11"/>
    <p:sldId id="266" r:id="rId12"/>
    <p:sldId id="267" r:id="rId13"/>
    <p:sldId id="268" r:id="rId14"/>
    <p:sldId id="269" r:id="rId15"/>
    <p:sldId id="270" r:id="rId16"/>
    <p:sldId id="271" r:id="rId17"/>
    <p:sldId id="280" r:id="rId18"/>
    <p:sldId id="273" r:id="rId19"/>
    <p:sldId id="274" r:id="rId20"/>
    <p:sldId id="275" r:id="rId21"/>
    <p:sldId id="277" r:id="rId22"/>
    <p:sldId id="276"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2" autoAdjust="0"/>
    <p:restoredTop sz="94698" autoAdjust="0"/>
  </p:normalViewPr>
  <p:slideViewPr>
    <p:cSldViewPr>
      <p:cViewPr varScale="1">
        <p:scale>
          <a:sx n="70" d="100"/>
          <a:sy n="70" d="100"/>
        </p:scale>
        <p:origin x="-13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ildcat\Documents\Class%20Size%20Matters\Learning%20Environment%20Survey%20Results%202014%20(Autosaved).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wildcat\Documents\Class%20Size%20Matters\Overcrowded%20Schools%20by%20District%202013-14%20Graph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wildcat\Documents\Class%20Size%20Matters\Overcrowded%20Schools%20by%20District%202013-14%20Graph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cuments:Class%20Size%20Matters:Enrollment%20Projections%20by%20District%202011-21%20vs%20New%20Seats%202015-2019.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wildcat\Documents\Class%20Size%20Matters\Data\Class%20Size%20Data\2014-15\Master%20File%20Class%20Size%20Data%20K-3%20and%204-8%202006-2014%20(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wildcat\Documents\Class%20Size%20Matters\Data\Class%20Size%20Data\2014-15\Master%20File%20Class%20Size%20Data%20K-3%20and%204-8%202006-2014%20(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wildcat\Downloads\2006-2014%20HS%20Average%20Class%20Sizes%20(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wildcat\Documents\Class%20Size%20Matters\Data\Class%20Size%20Data\2014-15\2014-15%20Examples%20of%20Large%20Class%20Sizes%20by%20Distric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wildcat\Documents\Class%20Size%20Matters\Data\Class%20Size%20Data\2014-15\2014-15%20Examples%20of%20Large%20Class%20Sizes%20by%20Distric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wildcat\Documents\Class%20Size%20Matters\Data\Class%20Size%20Data\2014-15\2014-15%20Examples%20of%20Large%20Class%20Sizes%20by%20Distric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wildcat\Documents\Class%20Size%20Matters\Data\Class%20Size%20Data\2014-15\2014-15%20Examples%20of%20Large%20Class%20Sizes%20by%20District.xlsx"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file:///C:\Users\Leonie\Documents\MMR%20data%20for%20cap%20plan.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baseline="0">
                <a:effectLst/>
              </a:rPr>
              <a:t>Top parent responses for school improvement in District 3 compared to Citywide results</a:t>
            </a:r>
            <a:endParaRPr lang="en-US">
              <a:effectLst/>
            </a:endParaRPr>
          </a:p>
        </c:rich>
      </c:tx>
      <c:layout/>
      <c:overlay val="0"/>
    </c:title>
    <c:autoTitleDeleted val="0"/>
    <c:plotArea>
      <c:layout>
        <c:manualLayout>
          <c:layoutTarget val="inner"/>
          <c:xMode val="edge"/>
          <c:yMode val="edge"/>
          <c:x val="5.967203752308739E-2"/>
          <c:y val="0.15989583333333332"/>
          <c:w val="0.93131950520073881"/>
          <c:h val="0.51744340551181101"/>
        </c:manualLayout>
      </c:layout>
      <c:barChart>
        <c:barDir val="col"/>
        <c:grouping val="clustered"/>
        <c:varyColors val="0"/>
        <c:ser>
          <c:idx val="0"/>
          <c:order val="0"/>
          <c:tx>
            <c:strRef>
              <c:f>'D3'!$N$3</c:f>
              <c:strCache>
                <c:ptCount val="1"/>
                <c:pt idx="0">
                  <c:v>Citywide</c:v>
                </c:pt>
              </c:strCache>
            </c:strRef>
          </c:tx>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invertIfNegative val="0"/>
          <c:dLbls>
            <c:txPr>
              <a:bodyPr/>
              <a:lstStyle/>
              <a:p>
                <a:pPr>
                  <a:defRPr sz="1400"/>
                </a:pPr>
                <a:endParaRPr lang="en-US"/>
              </a:p>
            </c:txPr>
            <c:dLblPos val="outEnd"/>
            <c:showLegendKey val="0"/>
            <c:showVal val="1"/>
            <c:showCatName val="0"/>
            <c:showSerName val="0"/>
            <c:showPercent val="0"/>
            <c:showBubbleSize val="0"/>
            <c:showLeaderLines val="0"/>
          </c:dLbls>
          <c:cat>
            <c:strRef>
              <c:f>'D3'!$O$2:$X$2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'D3'!$O$3:$X$3</c:f>
              <c:numCache>
                <c:formatCode>0"%"</c:formatCode>
                <c:ptCount val="10"/>
                <c:pt idx="0">
                  <c:v>23</c:v>
                </c:pt>
                <c:pt idx="1">
                  <c:v>17</c:v>
                </c:pt>
                <c:pt idx="2">
                  <c:v>15</c:v>
                </c:pt>
                <c:pt idx="3">
                  <c:v>12</c:v>
                </c:pt>
                <c:pt idx="4">
                  <c:v>9</c:v>
                </c:pt>
                <c:pt idx="5">
                  <c:v>8</c:v>
                </c:pt>
                <c:pt idx="6">
                  <c:v>5</c:v>
                </c:pt>
                <c:pt idx="7">
                  <c:v>4</c:v>
                </c:pt>
                <c:pt idx="8">
                  <c:v>4</c:v>
                </c:pt>
                <c:pt idx="9">
                  <c:v>2</c:v>
                </c:pt>
              </c:numCache>
            </c:numRef>
          </c:val>
        </c:ser>
        <c:ser>
          <c:idx val="1"/>
          <c:order val="1"/>
          <c:tx>
            <c:strRef>
              <c:f>'D3'!$N$4</c:f>
              <c:strCache>
                <c:ptCount val="1"/>
                <c:pt idx="0">
                  <c:v>D3</c:v>
                </c:pt>
              </c:strCache>
            </c:strRef>
          </c:tx>
          <c:spPr>
            <a:solidFill>
              <a:srgbClr val="C00000"/>
            </a:solidFill>
            <a:ln w="9525" cap="flat" cmpd="sng" algn="ctr">
              <a:solidFill>
                <a:srgbClr val="C00000"/>
              </a:solidFill>
              <a:prstDash val="solid"/>
            </a:ln>
            <a:effectLst>
              <a:outerShdw blurRad="38100" dist="25400" dir="2700000" algn="br" rotWithShape="0">
                <a:srgbClr val="000000">
                  <a:alpha val="60000"/>
                </a:srgbClr>
              </a:outerShdw>
            </a:effectLst>
          </c:spPr>
          <c:invertIfNegative val="0"/>
          <c:dLbls>
            <c:dLbl>
              <c:idx val="0"/>
              <c:layout>
                <c:manualLayout>
                  <c:x val="2.623456790123458E-2"/>
                  <c:y val="-2.3504001984036909E-17"/>
                </c:manualLayout>
              </c:layout>
              <c:dLblPos val="outEnd"/>
              <c:showLegendKey val="0"/>
              <c:showVal val="1"/>
              <c:showCatName val="0"/>
              <c:showSerName val="0"/>
              <c:showPercent val="0"/>
              <c:showBubbleSize val="0"/>
            </c:dLbl>
            <c:dLbl>
              <c:idx val="1"/>
              <c:layout>
                <c:manualLayout>
                  <c:x val="1.6975308641975335E-2"/>
                  <c:y val="2.5641025641025641E-3"/>
                </c:manualLayout>
              </c:layout>
              <c:dLblPos val="outEnd"/>
              <c:showLegendKey val="0"/>
              <c:showVal val="1"/>
              <c:showCatName val="0"/>
              <c:showSerName val="0"/>
              <c:showPercent val="0"/>
              <c:showBubbleSize val="0"/>
            </c:dLbl>
            <c:dLbl>
              <c:idx val="2"/>
              <c:layout>
                <c:manualLayout>
                  <c:x val="1.5432098765432098E-2"/>
                  <c:y val="0"/>
                </c:manualLayout>
              </c:layout>
              <c:dLblPos val="outEnd"/>
              <c:showLegendKey val="0"/>
              <c:showVal val="1"/>
              <c:showCatName val="0"/>
              <c:showSerName val="0"/>
              <c:showPercent val="0"/>
              <c:showBubbleSize val="0"/>
            </c:dLbl>
            <c:dLbl>
              <c:idx val="3"/>
              <c:layout>
                <c:manualLayout>
                  <c:x val="1.5432098765432098E-2"/>
                  <c:y val="5.128205128205175E-3"/>
                </c:manualLayout>
              </c:layout>
              <c:dLblPos val="outEnd"/>
              <c:showLegendKey val="0"/>
              <c:showVal val="1"/>
              <c:showCatName val="0"/>
              <c:showSerName val="0"/>
              <c:showPercent val="0"/>
              <c:showBubbleSize val="0"/>
            </c:dLbl>
            <c:txPr>
              <a:bodyPr/>
              <a:lstStyle/>
              <a:p>
                <a:pPr>
                  <a:defRPr sz="1400"/>
                </a:pPr>
                <a:endParaRPr lang="en-US"/>
              </a:p>
            </c:txPr>
            <c:dLblPos val="outEnd"/>
            <c:showLegendKey val="0"/>
            <c:showVal val="1"/>
            <c:showCatName val="0"/>
            <c:showSerName val="0"/>
            <c:showPercent val="0"/>
            <c:showBubbleSize val="0"/>
            <c:showLeaderLines val="0"/>
          </c:dLbls>
          <c:cat>
            <c:strRef>
              <c:f>'D3'!$O$2:$X$2</c:f>
              <c:strCache>
                <c:ptCount val="10"/>
                <c:pt idx="0">
                  <c:v>Smaller class size</c:v>
                </c:pt>
                <c:pt idx="1">
                  <c:v>More preparation for state tests</c:v>
                </c:pt>
                <c:pt idx="2">
                  <c:v>More hands-on learning</c:v>
                </c:pt>
                <c:pt idx="3">
                  <c:v>Stronger enrichment programs</c:v>
                </c:pt>
                <c:pt idx="4">
                  <c:v>More effective teaching</c:v>
                </c:pt>
                <c:pt idx="5">
                  <c:v>Stronger arts programs</c:v>
                </c:pt>
                <c:pt idx="6">
                  <c:v>More effective school leadership</c:v>
                </c:pt>
                <c:pt idx="7">
                  <c:v>More rigorous curriculum</c:v>
                </c:pt>
                <c:pt idx="8">
                  <c:v>Better communication with parents</c:v>
                </c:pt>
                <c:pt idx="9">
                  <c:v>Less preparation for state tests</c:v>
                </c:pt>
              </c:strCache>
            </c:strRef>
          </c:cat>
          <c:val>
            <c:numRef>
              <c:f>'D3'!$O$4:$X$4</c:f>
              <c:numCache>
                <c:formatCode>0"%"</c:formatCode>
                <c:ptCount val="10"/>
                <c:pt idx="0">
                  <c:v>24.272727272727273</c:v>
                </c:pt>
                <c:pt idx="1">
                  <c:v>15.688888888888888</c:v>
                </c:pt>
                <c:pt idx="2">
                  <c:v>12.866666666666667</c:v>
                </c:pt>
                <c:pt idx="3">
                  <c:v>13.181818181818182</c:v>
                </c:pt>
                <c:pt idx="4">
                  <c:v>6.3953488372093021</c:v>
                </c:pt>
                <c:pt idx="5">
                  <c:v>8.5348837209302317</c:v>
                </c:pt>
                <c:pt idx="6">
                  <c:v>8.6999999999999993</c:v>
                </c:pt>
                <c:pt idx="7">
                  <c:v>5.9249999999999998</c:v>
                </c:pt>
                <c:pt idx="8">
                  <c:v>5.5238095238095237</c:v>
                </c:pt>
                <c:pt idx="9">
                  <c:v>3.7666666666666666</c:v>
                </c:pt>
              </c:numCache>
            </c:numRef>
          </c:val>
        </c:ser>
        <c:dLbls>
          <c:dLblPos val="outEnd"/>
          <c:showLegendKey val="0"/>
          <c:showVal val="1"/>
          <c:showCatName val="0"/>
          <c:showSerName val="0"/>
          <c:showPercent val="0"/>
          <c:showBubbleSize val="0"/>
        </c:dLbls>
        <c:gapWidth val="150"/>
        <c:axId val="116886528"/>
        <c:axId val="117011200"/>
      </c:barChart>
      <c:catAx>
        <c:axId val="116886528"/>
        <c:scaling>
          <c:orientation val="minMax"/>
        </c:scaling>
        <c:delete val="0"/>
        <c:axPos val="b"/>
        <c:majorTickMark val="out"/>
        <c:minorTickMark val="none"/>
        <c:tickLblPos val="nextTo"/>
        <c:crossAx val="117011200"/>
        <c:crosses val="autoZero"/>
        <c:auto val="1"/>
        <c:lblAlgn val="ctr"/>
        <c:lblOffset val="100"/>
        <c:noMultiLvlLbl val="0"/>
      </c:catAx>
      <c:valAx>
        <c:axId val="117011200"/>
        <c:scaling>
          <c:orientation val="minMax"/>
        </c:scaling>
        <c:delete val="0"/>
        <c:axPos val="l"/>
        <c:numFmt formatCode="0&quot;%&quot;" sourceLinked="1"/>
        <c:majorTickMark val="out"/>
        <c:minorTickMark val="none"/>
        <c:tickLblPos val="nextTo"/>
        <c:crossAx val="116886528"/>
        <c:crosses val="autoZero"/>
        <c:crossBetween val="between"/>
      </c:valAx>
    </c:plotArea>
    <c:legend>
      <c:legendPos val="r"/>
      <c:layout>
        <c:manualLayout>
          <c:xMode val="edge"/>
          <c:yMode val="edge"/>
          <c:x val="0.8598187032176533"/>
          <c:y val="0.2659811761811024"/>
          <c:w val="0.11240351900456887"/>
          <c:h val="8.887098097112861E-2"/>
        </c:manualLayout>
      </c:layout>
      <c:overlay val="0"/>
      <c:txPr>
        <a:bodyPr/>
        <a:lstStyle/>
        <a:p>
          <a:pPr>
            <a:defRPr sz="1400"/>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cat>
            <c:strRef>
              <c:f>'D3'!$C$36:$C$45</c:f>
              <c:strCache>
                <c:ptCount val="10"/>
                <c:pt idx="0">
                  <c:v>P.S. 185 (TANDEM M208)</c:v>
                </c:pt>
                <c:pt idx="1">
                  <c:v>P.S. 199</c:v>
                </c:pt>
                <c:pt idx="2">
                  <c:v>P.S. 163</c:v>
                </c:pt>
                <c:pt idx="3">
                  <c:v>P.S. 75</c:v>
                </c:pt>
                <c:pt idx="4">
                  <c:v>P.S. 9</c:v>
                </c:pt>
                <c:pt idx="5">
                  <c:v>P.S. 207 (TANDEM M149)</c:v>
                </c:pt>
                <c:pt idx="6">
                  <c:v>P.S. 76</c:v>
                </c:pt>
                <c:pt idx="7">
                  <c:v>P.S. 166</c:v>
                </c:pt>
                <c:pt idx="8">
                  <c:v>I.S. 44</c:v>
                </c:pt>
                <c:pt idx="9">
                  <c:v>I.S. 118</c:v>
                </c:pt>
              </c:strCache>
            </c:strRef>
          </c:cat>
          <c:val>
            <c:numRef>
              <c:f>'D3'!$D$36:$D$45</c:f>
              <c:numCache>
                <c:formatCode>General</c:formatCode>
                <c:ptCount val="10"/>
                <c:pt idx="0">
                  <c:v>121</c:v>
                </c:pt>
                <c:pt idx="1">
                  <c:v>114</c:v>
                </c:pt>
                <c:pt idx="2">
                  <c:v>114</c:v>
                </c:pt>
                <c:pt idx="3">
                  <c:v>107</c:v>
                </c:pt>
                <c:pt idx="4">
                  <c:v>105</c:v>
                </c:pt>
                <c:pt idx="5">
                  <c:v>105</c:v>
                </c:pt>
                <c:pt idx="6">
                  <c:v>102</c:v>
                </c:pt>
                <c:pt idx="7">
                  <c:v>101</c:v>
                </c:pt>
                <c:pt idx="8">
                  <c:v>101</c:v>
                </c:pt>
                <c:pt idx="9">
                  <c:v>109</c:v>
                </c:pt>
              </c:numCache>
            </c:numRef>
          </c:val>
        </c:ser>
        <c:dLbls>
          <c:showLegendKey val="0"/>
          <c:showVal val="1"/>
          <c:showCatName val="0"/>
          <c:showSerName val="0"/>
          <c:showPercent val="0"/>
          <c:showBubbleSize val="0"/>
        </c:dLbls>
        <c:gapWidth val="150"/>
        <c:axId val="117700096"/>
        <c:axId val="117701632"/>
      </c:barChart>
      <c:catAx>
        <c:axId val="117700096"/>
        <c:scaling>
          <c:orientation val="minMax"/>
        </c:scaling>
        <c:delete val="0"/>
        <c:axPos val="b"/>
        <c:majorTickMark val="out"/>
        <c:minorTickMark val="none"/>
        <c:tickLblPos val="nextTo"/>
        <c:crossAx val="117701632"/>
        <c:crosses val="autoZero"/>
        <c:auto val="1"/>
        <c:lblAlgn val="ctr"/>
        <c:lblOffset val="100"/>
        <c:noMultiLvlLbl val="0"/>
      </c:catAx>
      <c:valAx>
        <c:axId val="117701632"/>
        <c:scaling>
          <c:orientation val="minMax"/>
        </c:scaling>
        <c:delete val="0"/>
        <c:axPos val="l"/>
        <c:numFmt formatCode="General" sourceLinked="1"/>
        <c:majorTickMark val="out"/>
        <c:minorTickMark val="none"/>
        <c:tickLblPos val="nextTo"/>
        <c:crossAx val="117700096"/>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Lbls>
            <c:numFmt formatCode="0&quot;%&quot;" sourceLinked="0"/>
            <c:dLblPos val="outEnd"/>
            <c:showLegendKey val="0"/>
            <c:showVal val="1"/>
            <c:showCatName val="0"/>
            <c:showSerName val="0"/>
            <c:showPercent val="0"/>
            <c:showBubbleSize val="0"/>
            <c:showLeaderLines val="0"/>
          </c:dLbls>
          <c:cat>
            <c:strRef>
              <c:f>'Manhattan HS'!$C$2:$C$18</c:f>
              <c:strCache>
                <c:ptCount val="17"/>
                <c:pt idx="0">
                  <c:v>BEACON HS</c:v>
                </c:pt>
                <c:pt idx="1">
                  <c:v>HEALTH PROFESSIONS HS</c:v>
                </c:pt>
                <c:pt idx="2">
                  <c:v>THE HERITAGE SCHOOL</c:v>
                </c:pt>
                <c:pt idx="3">
                  <c:v>FIORELLO LAGUARDIA HS</c:v>
                </c:pt>
                <c:pt idx="4">
                  <c:v>J. K. ONASSIS HS FOR INT CAREERS</c:v>
                </c:pt>
                <c:pt idx="5">
                  <c:v>PARK EAST HS</c:v>
                </c:pt>
                <c:pt idx="6">
                  <c:v>MILLENNIUM HS</c:v>
                </c:pt>
                <c:pt idx="7">
                  <c:v>STUYVESANT HS (NEW)</c:v>
                </c:pt>
                <c:pt idx="8">
                  <c:v>HS FOR ENVIRONMENTAL STUDIES</c:v>
                </c:pt>
                <c:pt idx="9">
                  <c:v>OLD MANHATTAN VOC/TECH HS</c:v>
                </c:pt>
                <c:pt idx="10">
                  <c:v>N.E.S.T (OLD J22)</c:v>
                </c:pt>
                <c:pt idx="11">
                  <c:v>GREGORIO LUPERON PREP. SCHOOL</c:v>
                </c:pt>
                <c:pt idx="12">
                  <c:v>HS FOR ECONOMICS &amp; FINANCE</c:v>
                </c:pt>
                <c:pt idx="13">
                  <c:v>THE COMMUNITY HEALTH ACADEMY OF THE HEIGHTS</c:v>
                </c:pt>
                <c:pt idx="14">
                  <c:v>G. WASHINGTON HS EDUC. CAMPUS</c:v>
                </c:pt>
                <c:pt idx="15">
                  <c:v>MANHTN CT FOR MATH &amp; SCI. HS</c:v>
                </c:pt>
                <c:pt idx="16">
                  <c:v>HS FOR MATH, SCI &amp; ENGINEERING</c:v>
                </c:pt>
              </c:strCache>
            </c:strRef>
          </c:cat>
          <c:val>
            <c:numRef>
              <c:f>'Manhattan HS'!$D$2:$D$18</c:f>
              <c:numCache>
                <c:formatCode>General</c:formatCode>
                <c:ptCount val="17"/>
                <c:pt idx="0">
                  <c:v>156</c:v>
                </c:pt>
                <c:pt idx="1">
                  <c:v>140</c:v>
                </c:pt>
                <c:pt idx="2">
                  <c:v>137</c:v>
                </c:pt>
                <c:pt idx="3">
                  <c:v>130</c:v>
                </c:pt>
                <c:pt idx="4">
                  <c:v>128</c:v>
                </c:pt>
                <c:pt idx="5">
                  <c:v>124</c:v>
                </c:pt>
                <c:pt idx="6">
                  <c:v>120</c:v>
                </c:pt>
                <c:pt idx="7">
                  <c:v>118</c:v>
                </c:pt>
                <c:pt idx="8">
                  <c:v>112</c:v>
                </c:pt>
                <c:pt idx="9">
                  <c:v>111</c:v>
                </c:pt>
                <c:pt idx="10">
                  <c:v>107</c:v>
                </c:pt>
                <c:pt idx="11">
                  <c:v>106</c:v>
                </c:pt>
                <c:pt idx="12">
                  <c:v>104</c:v>
                </c:pt>
                <c:pt idx="13">
                  <c:v>103</c:v>
                </c:pt>
                <c:pt idx="14">
                  <c:v>102</c:v>
                </c:pt>
                <c:pt idx="15">
                  <c:v>101</c:v>
                </c:pt>
                <c:pt idx="16">
                  <c:v>101</c:v>
                </c:pt>
              </c:numCache>
            </c:numRef>
          </c:val>
        </c:ser>
        <c:dLbls>
          <c:dLblPos val="outEnd"/>
          <c:showLegendKey val="0"/>
          <c:showVal val="1"/>
          <c:showCatName val="0"/>
          <c:showSerName val="0"/>
          <c:showPercent val="0"/>
          <c:showBubbleSize val="0"/>
        </c:dLbls>
        <c:gapWidth val="150"/>
        <c:axId val="121110528"/>
        <c:axId val="121113216"/>
      </c:barChart>
      <c:catAx>
        <c:axId val="121110528"/>
        <c:scaling>
          <c:orientation val="minMax"/>
        </c:scaling>
        <c:delete val="0"/>
        <c:axPos val="b"/>
        <c:majorTickMark val="out"/>
        <c:minorTickMark val="none"/>
        <c:tickLblPos val="nextTo"/>
        <c:crossAx val="121113216"/>
        <c:crosses val="autoZero"/>
        <c:auto val="1"/>
        <c:lblAlgn val="ctr"/>
        <c:lblOffset val="100"/>
        <c:noMultiLvlLbl val="0"/>
      </c:catAx>
      <c:valAx>
        <c:axId val="121113216"/>
        <c:scaling>
          <c:orientation val="minMax"/>
        </c:scaling>
        <c:delete val="0"/>
        <c:axPos val="l"/>
        <c:numFmt formatCode="0&quot;%&quot;" sourceLinked="0"/>
        <c:majorTickMark val="out"/>
        <c:minorTickMark val="none"/>
        <c:tickLblPos val="nextTo"/>
        <c:crossAx val="121110528"/>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Pt>
            <c:idx val="0"/>
            <c:invertIfNegative val="0"/>
            <c:bubble3D val="0"/>
            <c:spPr>
              <a:solidFill>
                <a:srgbClr val="C0504D"/>
              </a:solidFill>
            </c:spPr>
          </c:dPt>
          <c:dLbls>
            <c:txPr>
              <a:bodyPr/>
              <a:lstStyle/>
              <a:p>
                <a:pPr>
                  <a:defRPr sz="1400"/>
                </a:pPr>
                <a:endParaRPr lang="en-US"/>
              </a:p>
            </c:txPr>
            <c:showLegendKey val="0"/>
            <c:showVal val="1"/>
            <c:showCatName val="0"/>
            <c:showSerName val="0"/>
            <c:showPercent val="0"/>
            <c:showBubbleSize val="0"/>
            <c:showLeaderLines val="0"/>
          </c:dLbls>
          <c:cat>
            <c:strRef>
              <c:f>Manhattan!$B$25:$B$28</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Manhattan!$C$25:$C$28</c:f>
              <c:numCache>
                <c:formatCode>#,##0</c:formatCode>
                <c:ptCount val="4"/>
                <c:pt idx="0">
                  <c:v>692</c:v>
                </c:pt>
                <c:pt idx="1">
                  <c:v>823</c:v>
                </c:pt>
                <c:pt idx="2">
                  <c:v>296</c:v>
                </c:pt>
                <c:pt idx="3">
                  <c:v>619</c:v>
                </c:pt>
              </c:numCache>
            </c:numRef>
          </c:val>
        </c:ser>
        <c:dLbls>
          <c:showLegendKey val="0"/>
          <c:showVal val="0"/>
          <c:showCatName val="0"/>
          <c:showSerName val="0"/>
          <c:showPercent val="0"/>
          <c:showBubbleSize val="0"/>
        </c:dLbls>
        <c:gapWidth val="150"/>
        <c:axId val="121409536"/>
        <c:axId val="121411072"/>
      </c:barChart>
      <c:catAx>
        <c:axId val="121409536"/>
        <c:scaling>
          <c:orientation val="minMax"/>
        </c:scaling>
        <c:delete val="0"/>
        <c:axPos val="b"/>
        <c:majorTickMark val="out"/>
        <c:minorTickMark val="none"/>
        <c:tickLblPos val="nextTo"/>
        <c:crossAx val="121411072"/>
        <c:crosses val="autoZero"/>
        <c:auto val="1"/>
        <c:lblAlgn val="ctr"/>
        <c:lblOffset val="100"/>
        <c:noMultiLvlLbl val="0"/>
      </c:catAx>
      <c:valAx>
        <c:axId val="121411072"/>
        <c:scaling>
          <c:orientation val="minMax"/>
        </c:scaling>
        <c:delete val="0"/>
        <c:axPos val="l"/>
        <c:numFmt formatCode="#,##0" sourceLinked="1"/>
        <c:majorTickMark val="out"/>
        <c:minorTickMark val="none"/>
        <c:tickLblPos val="nextTo"/>
        <c:crossAx val="121409536"/>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txPr>
              <a:bodyPr/>
              <a:lstStyle/>
              <a:p>
                <a:pPr>
                  <a:defRPr sz="1400"/>
                </a:pPr>
                <a:endParaRPr lang="en-US"/>
              </a:p>
            </c:txPr>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c:v>
                </c:pt>
                <c:pt idx="1">
                  <c:v>51954</c:v>
                </c:pt>
                <c:pt idx="2">
                  <c:v>38244</c:v>
                </c:pt>
                <c:pt idx="3">
                  <c:v>36654</c:v>
                </c:pt>
              </c:numCache>
            </c:numRef>
          </c:val>
        </c:ser>
        <c:dLbls>
          <c:showLegendKey val="0"/>
          <c:showVal val="0"/>
          <c:showCatName val="0"/>
          <c:showSerName val="0"/>
          <c:showPercent val="0"/>
          <c:showBubbleSize val="0"/>
        </c:dLbls>
        <c:gapWidth val="150"/>
        <c:axId val="122908032"/>
        <c:axId val="122909824"/>
      </c:barChart>
      <c:catAx>
        <c:axId val="122908032"/>
        <c:scaling>
          <c:orientation val="minMax"/>
        </c:scaling>
        <c:delete val="0"/>
        <c:axPos val="b"/>
        <c:majorTickMark val="out"/>
        <c:minorTickMark val="none"/>
        <c:tickLblPos val="nextTo"/>
        <c:txPr>
          <a:bodyPr/>
          <a:lstStyle/>
          <a:p>
            <a:pPr>
              <a:defRPr sz="1200"/>
            </a:pPr>
            <a:endParaRPr lang="en-US"/>
          </a:p>
        </c:txPr>
        <c:crossAx val="122909824"/>
        <c:crosses val="autoZero"/>
        <c:auto val="1"/>
        <c:lblAlgn val="ctr"/>
        <c:lblOffset val="100"/>
        <c:noMultiLvlLbl val="0"/>
      </c:catAx>
      <c:valAx>
        <c:axId val="122909824"/>
        <c:scaling>
          <c:orientation val="minMax"/>
        </c:scaling>
        <c:delete val="0"/>
        <c:axPos val="l"/>
        <c:numFmt formatCode="#,##0" sourceLinked="1"/>
        <c:majorTickMark val="out"/>
        <c:minorTickMark val="none"/>
        <c:tickLblPos val="nextTo"/>
        <c:crossAx val="122908032"/>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hart>
    <c:autoTitleDeleted val="0"/>
    <c:plotArea>
      <c:layout/>
      <c:barChart>
        <c:barDir val="col"/>
        <c:grouping val="clustered"/>
        <c:varyColors val="0"/>
        <c:ser>
          <c:idx val="0"/>
          <c:order val="0"/>
          <c:invertIfNegative val="0"/>
          <c:dPt>
            <c:idx val="1"/>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2"/>
            <c:invertIfNegative val="0"/>
            <c:bubble3D val="0"/>
            <c:spPr>
              <a:gradFill rotWithShape="1">
                <a:gsLst>
                  <a:gs pos="0">
                    <a:schemeClr val="accent1">
                      <a:shade val="70000"/>
                      <a:satMod val="150000"/>
                    </a:schemeClr>
                  </a:gs>
                  <a:gs pos="34000">
                    <a:schemeClr val="accent1">
                      <a:shade val="70000"/>
                      <a:satMod val="140000"/>
                    </a:schemeClr>
                  </a:gs>
                  <a:gs pos="70000">
                    <a:schemeClr val="accent1">
                      <a:tint val="100000"/>
                      <a:shade val="90000"/>
                      <a:satMod val="140000"/>
                    </a:schemeClr>
                  </a:gs>
                  <a:gs pos="100000">
                    <a:schemeClr val="accent1">
                      <a:tint val="100000"/>
                      <a:shade val="100000"/>
                      <a:satMod val="100000"/>
                    </a:schemeClr>
                  </a:gs>
                </a:gsLst>
                <a:path path="circle">
                  <a:fillToRect l="100000" t="100000" r="100000" b="100000"/>
                </a:path>
              </a:gradFill>
              <a:ln w="9525" cap="flat" cmpd="sng" algn="ctr">
                <a:solidFill>
                  <a:schemeClr val="accent1"/>
                </a:solidFill>
                <a:prstDash val="solid"/>
              </a:ln>
              <a:effectLst>
                <a:outerShdw blurRad="38100" dist="25400" dir="2700000" algn="br" rotWithShape="0">
                  <a:srgbClr val="000000">
                    <a:alpha val="60000"/>
                  </a:srgbClr>
                </a:outerShdw>
              </a:effectLst>
            </c:spPr>
          </c:dPt>
          <c:dPt>
            <c:idx val="3"/>
            <c:invertIfNegative val="0"/>
            <c:bubble3D val="0"/>
            <c:spPr>
              <a:solidFill>
                <a:schemeClr val="tx2"/>
              </a:solidFill>
            </c:spPr>
          </c:dPt>
          <c:dLbls>
            <c:dLbl>
              <c:idx val="2"/>
              <c:layout>
                <c:manualLayout>
                  <c:x val="0"/>
                  <c:y val="-2.4725274725274724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c:v>
                </c:pt>
                <c:pt idx="1">
                  <c:v>18387</c:v>
                </c:pt>
                <c:pt idx="2">
                  <c:v>13483</c:v>
                </c:pt>
                <c:pt idx="3">
                  <c:v>3102</c:v>
                </c:pt>
              </c:numCache>
            </c:numRef>
          </c:val>
        </c:ser>
        <c:dLbls>
          <c:showLegendKey val="0"/>
          <c:showVal val="0"/>
          <c:showCatName val="0"/>
          <c:showSerName val="0"/>
          <c:showPercent val="0"/>
          <c:showBubbleSize val="0"/>
        </c:dLbls>
        <c:gapWidth val="150"/>
        <c:axId val="123174912"/>
        <c:axId val="123176448"/>
      </c:barChart>
      <c:catAx>
        <c:axId val="123174912"/>
        <c:scaling>
          <c:orientation val="minMax"/>
        </c:scaling>
        <c:delete val="0"/>
        <c:axPos val="b"/>
        <c:majorTickMark val="out"/>
        <c:minorTickMark val="none"/>
        <c:tickLblPos val="nextTo"/>
        <c:txPr>
          <a:bodyPr/>
          <a:lstStyle/>
          <a:p>
            <a:pPr>
              <a:defRPr sz="1200"/>
            </a:pPr>
            <a:endParaRPr lang="en-US"/>
          </a:p>
        </c:txPr>
        <c:crossAx val="123176448"/>
        <c:crosses val="autoZero"/>
        <c:auto val="1"/>
        <c:lblAlgn val="ctr"/>
        <c:lblOffset val="100"/>
        <c:noMultiLvlLbl val="0"/>
      </c:catAx>
      <c:valAx>
        <c:axId val="123176448"/>
        <c:scaling>
          <c:orientation val="minMax"/>
          <c:max val="20000"/>
        </c:scaling>
        <c:delete val="0"/>
        <c:axPos val="l"/>
        <c:numFmt formatCode="#,##0" sourceLinked="1"/>
        <c:majorTickMark val="out"/>
        <c:minorTickMark val="none"/>
        <c:tickLblPos val="nextTo"/>
        <c:crossAx val="12317491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5.2646665694565956E-2"/>
          <c:y val="3.3385416666666667E-2"/>
          <c:w val="0.92861074657334508"/>
          <c:h val="0.77561700295275593"/>
        </c:manualLayout>
      </c:layout>
      <c:lineChart>
        <c:grouping val="standard"/>
        <c:varyColors val="0"/>
        <c:ser>
          <c:idx val="0"/>
          <c:order val="0"/>
          <c:tx>
            <c:strRef>
              <c:f>'D3'!$A$3</c:f>
              <c:strCache>
                <c:ptCount val="1"/>
                <c:pt idx="0">
                  <c:v>C4E goals</c:v>
                </c:pt>
              </c:strCache>
            </c:strRef>
          </c:tx>
          <c:spPr>
            <a:ln>
              <a:solidFill>
                <a:srgbClr val="008000"/>
              </a:solidFill>
            </a:ln>
          </c:spPr>
          <c:marker>
            <c:symbol val="none"/>
          </c:marker>
          <c:dLbls>
            <c:dLblPos val="b"/>
            <c:showLegendKey val="0"/>
            <c:showVal val="1"/>
            <c:showCatName val="0"/>
            <c:showSerName val="0"/>
            <c:showPercent val="0"/>
            <c:showBubbleSize val="0"/>
            <c:showLeaderLines val="0"/>
          </c:dLbls>
          <c:cat>
            <c:strRef>
              <c:f>'D3'!$B$2:$J$2</c:f>
              <c:strCache>
                <c:ptCount val="9"/>
                <c:pt idx="0">
                  <c:v>Baseline</c:v>
                </c:pt>
                <c:pt idx="1">
                  <c:v>2007-8</c:v>
                </c:pt>
                <c:pt idx="2">
                  <c:v>2008-9</c:v>
                </c:pt>
                <c:pt idx="3">
                  <c:v>2009-10</c:v>
                </c:pt>
                <c:pt idx="4">
                  <c:v>2010-2011</c:v>
                </c:pt>
                <c:pt idx="5">
                  <c:v>2011-2012</c:v>
                </c:pt>
                <c:pt idx="6">
                  <c:v>2012-13</c:v>
                </c:pt>
                <c:pt idx="7">
                  <c:v>2013-14</c:v>
                </c:pt>
                <c:pt idx="8">
                  <c:v>2014-15</c:v>
                </c:pt>
              </c:strCache>
            </c:strRef>
          </c:cat>
          <c:val>
            <c:numRef>
              <c:f>'D3'!$B$3:$J$3</c:f>
              <c:numCache>
                <c:formatCode>General</c:formatCode>
                <c:ptCount val="9"/>
                <c:pt idx="0">
                  <c:v>21</c:v>
                </c:pt>
                <c:pt idx="1">
                  <c:v>20.7</c:v>
                </c:pt>
                <c:pt idx="2">
                  <c:v>20.5</c:v>
                </c:pt>
                <c:pt idx="3">
                  <c:v>20.3</c:v>
                </c:pt>
                <c:pt idx="4">
                  <c:v>20.100000000000001</c:v>
                </c:pt>
                <c:pt idx="5">
                  <c:v>19.899999999999999</c:v>
                </c:pt>
                <c:pt idx="6">
                  <c:v>19.899999999999999</c:v>
                </c:pt>
                <c:pt idx="7">
                  <c:v>19.899999999999999</c:v>
                </c:pt>
                <c:pt idx="8">
                  <c:v>19.899999999999999</c:v>
                </c:pt>
              </c:numCache>
            </c:numRef>
          </c:val>
          <c:smooth val="0"/>
        </c:ser>
        <c:ser>
          <c:idx val="1"/>
          <c:order val="1"/>
          <c:tx>
            <c:strRef>
              <c:f>'D3'!$A$4</c:f>
              <c:strCache>
                <c:ptCount val="1"/>
                <c:pt idx="0">
                  <c:v>Citywide actual</c:v>
                </c:pt>
              </c:strCache>
            </c:strRef>
          </c:tx>
          <c:spPr>
            <a:ln>
              <a:solidFill>
                <a:srgbClr val="FF0000"/>
              </a:solidFill>
            </a:ln>
          </c:spPr>
          <c:marker>
            <c:symbol val="none"/>
          </c:marker>
          <c:dLbls>
            <c:dLbl>
              <c:idx val="0"/>
              <c:layout>
                <c:manualLayout>
                  <c:x val="-4.3398950131233599E-2"/>
                  <c:y val="-7.9427083333333329E-3"/>
                </c:manualLayout>
              </c:layout>
              <c:dLblPos val="r"/>
              <c:showLegendKey val="0"/>
              <c:showVal val="1"/>
              <c:showCatName val="0"/>
              <c:showSerName val="0"/>
              <c:showPercent val="0"/>
              <c:showBubbleSize val="0"/>
            </c:dLbl>
            <c:numFmt formatCode="#,##0.0" sourceLinked="0"/>
            <c:dLblPos val="t"/>
            <c:showLegendKey val="0"/>
            <c:showVal val="1"/>
            <c:showCatName val="0"/>
            <c:showSerName val="0"/>
            <c:showPercent val="0"/>
            <c:showBubbleSize val="0"/>
            <c:showLeaderLines val="0"/>
          </c:dLbls>
          <c:cat>
            <c:strRef>
              <c:f>'D3'!$B$2:$J$2</c:f>
              <c:strCache>
                <c:ptCount val="9"/>
                <c:pt idx="0">
                  <c:v>Baseline</c:v>
                </c:pt>
                <c:pt idx="1">
                  <c:v>2007-8</c:v>
                </c:pt>
                <c:pt idx="2">
                  <c:v>2008-9</c:v>
                </c:pt>
                <c:pt idx="3">
                  <c:v>2009-10</c:v>
                </c:pt>
                <c:pt idx="4">
                  <c:v>2010-2011</c:v>
                </c:pt>
                <c:pt idx="5">
                  <c:v>2011-2012</c:v>
                </c:pt>
                <c:pt idx="6">
                  <c:v>2012-13</c:v>
                </c:pt>
                <c:pt idx="7">
                  <c:v>2013-14</c:v>
                </c:pt>
                <c:pt idx="8">
                  <c:v>2014-15</c:v>
                </c:pt>
              </c:strCache>
            </c:strRef>
          </c:cat>
          <c:val>
            <c:numRef>
              <c:f>'D3'!$B$4:$J$4</c:f>
              <c:numCache>
                <c:formatCode>General</c:formatCode>
                <c:ptCount val="9"/>
                <c:pt idx="0">
                  <c:v>21</c:v>
                </c:pt>
                <c:pt idx="1">
                  <c:v>20.9</c:v>
                </c:pt>
                <c:pt idx="2">
                  <c:v>21.4</c:v>
                </c:pt>
                <c:pt idx="3">
                  <c:v>22.1</c:v>
                </c:pt>
                <c:pt idx="4">
                  <c:v>22.9</c:v>
                </c:pt>
                <c:pt idx="5">
                  <c:v>23.9</c:v>
                </c:pt>
                <c:pt idx="6">
                  <c:v>24.5</c:v>
                </c:pt>
                <c:pt idx="7">
                  <c:v>24.86</c:v>
                </c:pt>
                <c:pt idx="8" formatCode="0.0">
                  <c:v>24.70293504689128</c:v>
                </c:pt>
              </c:numCache>
            </c:numRef>
          </c:val>
          <c:smooth val="0"/>
        </c:ser>
        <c:ser>
          <c:idx val="2"/>
          <c:order val="2"/>
          <c:tx>
            <c:strRef>
              <c:f>'D3'!$A$5</c:f>
              <c:strCache>
                <c:ptCount val="1"/>
                <c:pt idx="0">
                  <c:v>D3</c:v>
                </c:pt>
              </c:strCache>
            </c:strRef>
          </c:tx>
          <c:spPr>
            <a:ln>
              <a:solidFill>
                <a:srgbClr val="002060"/>
              </a:solidFill>
            </a:ln>
          </c:spPr>
          <c:marker>
            <c:symbol val="none"/>
          </c:marker>
          <c:dLbls>
            <c:dLbl>
              <c:idx val="0"/>
              <c:layout>
                <c:manualLayout>
                  <c:x val="-3.3950617283950615E-2"/>
                  <c:y val="-3.3854166666666664E-2"/>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strRef>
              <c:f>'D3'!$B$2:$J$2</c:f>
              <c:strCache>
                <c:ptCount val="9"/>
                <c:pt idx="0">
                  <c:v>Baseline</c:v>
                </c:pt>
                <c:pt idx="1">
                  <c:v>2007-8</c:v>
                </c:pt>
                <c:pt idx="2">
                  <c:v>2008-9</c:v>
                </c:pt>
                <c:pt idx="3">
                  <c:v>2009-10</c:v>
                </c:pt>
                <c:pt idx="4">
                  <c:v>2010-2011</c:v>
                </c:pt>
                <c:pt idx="5">
                  <c:v>2011-2012</c:v>
                </c:pt>
                <c:pt idx="6">
                  <c:v>2012-13</c:v>
                </c:pt>
                <c:pt idx="7">
                  <c:v>2013-14</c:v>
                </c:pt>
                <c:pt idx="8">
                  <c:v>2014-15</c:v>
                </c:pt>
              </c:strCache>
            </c:strRef>
          </c:cat>
          <c:val>
            <c:numRef>
              <c:f>'D3'!$B$5:$J$5</c:f>
              <c:numCache>
                <c:formatCode>General</c:formatCode>
                <c:ptCount val="9"/>
                <c:pt idx="0">
                  <c:v>21.5</c:v>
                </c:pt>
                <c:pt idx="1">
                  <c:v>21.1</c:v>
                </c:pt>
                <c:pt idx="2">
                  <c:v>21.4</c:v>
                </c:pt>
                <c:pt idx="3">
                  <c:v>21.3</c:v>
                </c:pt>
                <c:pt idx="4">
                  <c:v>22.2</c:v>
                </c:pt>
                <c:pt idx="5">
                  <c:v>22.4</c:v>
                </c:pt>
                <c:pt idx="6" formatCode="0.0">
                  <c:v>23.1796875</c:v>
                </c:pt>
                <c:pt idx="7">
                  <c:v>22.95</c:v>
                </c:pt>
                <c:pt idx="8">
                  <c:v>23.2</c:v>
                </c:pt>
              </c:numCache>
            </c:numRef>
          </c:val>
          <c:smooth val="0"/>
        </c:ser>
        <c:dLbls>
          <c:showLegendKey val="0"/>
          <c:showVal val="0"/>
          <c:showCatName val="0"/>
          <c:showSerName val="0"/>
          <c:showPercent val="0"/>
          <c:showBubbleSize val="0"/>
        </c:dLbls>
        <c:marker val="1"/>
        <c:smooth val="0"/>
        <c:axId val="117076736"/>
        <c:axId val="117078272"/>
      </c:lineChart>
      <c:catAx>
        <c:axId val="117076736"/>
        <c:scaling>
          <c:orientation val="minMax"/>
        </c:scaling>
        <c:delete val="0"/>
        <c:axPos val="b"/>
        <c:majorTickMark val="out"/>
        <c:minorTickMark val="none"/>
        <c:tickLblPos val="nextTo"/>
        <c:crossAx val="117078272"/>
        <c:crosses val="autoZero"/>
        <c:auto val="1"/>
        <c:lblAlgn val="ctr"/>
        <c:lblOffset val="100"/>
        <c:noMultiLvlLbl val="0"/>
      </c:catAx>
      <c:valAx>
        <c:axId val="117078272"/>
        <c:scaling>
          <c:orientation val="minMax"/>
          <c:max val="27"/>
          <c:min val="15"/>
        </c:scaling>
        <c:delete val="0"/>
        <c:axPos val="l"/>
        <c:numFmt formatCode="General" sourceLinked="1"/>
        <c:majorTickMark val="out"/>
        <c:minorTickMark val="none"/>
        <c:tickLblPos val="nextTo"/>
        <c:crossAx val="117076736"/>
        <c:crosses val="autoZero"/>
        <c:crossBetween val="between"/>
      </c:valAx>
    </c:plotArea>
    <c:legend>
      <c:legendPos val="r"/>
      <c:layout>
        <c:manualLayout>
          <c:xMode val="edge"/>
          <c:yMode val="edge"/>
          <c:x val="0.80841790609507147"/>
          <c:y val="0.61139210137795275"/>
          <c:w val="0.19158209390492856"/>
          <c:h val="0.13919496391076114"/>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5.2646665694565956E-2"/>
          <c:y val="3.3385416666666667E-2"/>
          <c:w val="0.8915737095363081"/>
          <c:h val="0.77561700295275593"/>
        </c:manualLayout>
      </c:layout>
      <c:lineChart>
        <c:grouping val="standard"/>
        <c:varyColors val="0"/>
        <c:ser>
          <c:idx val="0"/>
          <c:order val="0"/>
          <c:tx>
            <c:strRef>
              <c:f>'D3'!$A$10</c:f>
              <c:strCache>
                <c:ptCount val="1"/>
                <c:pt idx="0">
                  <c:v>C4E target</c:v>
                </c:pt>
              </c:strCache>
            </c:strRef>
          </c:tx>
          <c:spPr>
            <a:ln>
              <a:solidFill>
                <a:srgbClr val="008000"/>
              </a:solidFill>
            </a:ln>
          </c:spPr>
          <c:marker>
            <c:symbol val="none"/>
          </c:marker>
          <c:dLbls>
            <c:dLblPos val="b"/>
            <c:showLegendKey val="0"/>
            <c:showVal val="1"/>
            <c:showCatName val="0"/>
            <c:showSerName val="0"/>
            <c:showPercent val="0"/>
            <c:showBubbleSize val="0"/>
            <c:showLeaderLines val="0"/>
          </c:dLbls>
          <c:cat>
            <c:strRef>
              <c:f>'D3'!$B$9:$J$9</c:f>
              <c:strCache>
                <c:ptCount val="9"/>
                <c:pt idx="0">
                  <c:v>Baseline</c:v>
                </c:pt>
                <c:pt idx="1">
                  <c:v>2007-8</c:v>
                </c:pt>
                <c:pt idx="2">
                  <c:v>2008-9</c:v>
                </c:pt>
                <c:pt idx="3">
                  <c:v>2009-10</c:v>
                </c:pt>
                <c:pt idx="4">
                  <c:v>2010-2011</c:v>
                </c:pt>
                <c:pt idx="5">
                  <c:v>2011-2012</c:v>
                </c:pt>
                <c:pt idx="6">
                  <c:v>2012-13</c:v>
                </c:pt>
                <c:pt idx="7">
                  <c:v>2013-14</c:v>
                </c:pt>
                <c:pt idx="8">
                  <c:v>2014-15</c:v>
                </c:pt>
              </c:strCache>
            </c:strRef>
          </c:cat>
          <c:val>
            <c:numRef>
              <c:f>'D3'!$B$10:$J$10</c:f>
              <c:numCache>
                <c:formatCode>General</c:formatCode>
                <c:ptCount val="9"/>
                <c:pt idx="0">
                  <c:v>25.6</c:v>
                </c:pt>
                <c:pt idx="1">
                  <c:v>24.8</c:v>
                </c:pt>
                <c:pt idx="2">
                  <c:v>24.6</c:v>
                </c:pt>
                <c:pt idx="3">
                  <c:v>23.8</c:v>
                </c:pt>
                <c:pt idx="4">
                  <c:v>23.3</c:v>
                </c:pt>
                <c:pt idx="5">
                  <c:v>22.9</c:v>
                </c:pt>
                <c:pt idx="6">
                  <c:v>22.9</c:v>
                </c:pt>
                <c:pt idx="7">
                  <c:v>22.9</c:v>
                </c:pt>
                <c:pt idx="8">
                  <c:v>22.9</c:v>
                </c:pt>
              </c:numCache>
            </c:numRef>
          </c:val>
          <c:smooth val="0"/>
        </c:ser>
        <c:ser>
          <c:idx val="1"/>
          <c:order val="1"/>
          <c:tx>
            <c:strRef>
              <c:f>'D3'!$A$11</c:f>
              <c:strCache>
                <c:ptCount val="1"/>
                <c:pt idx="0">
                  <c:v>Citywide actual</c:v>
                </c:pt>
              </c:strCache>
            </c:strRef>
          </c:tx>
          <c:spPr>
            <a:ln>
              <a:solidFill>
                <a:srgbClr val="FF0000"/>
              </a:solidFill>
            </a:ln>
          </c:spPr>
          <c:marker>
            <c:symbol val="none"/>
          </c:marker>
          <c:dLbls>
            <c:dLbl>
              <c:idx val="1"/>
              <c:layout>
                <c:manualLayout>
                  <c:x val="-4.1855740254690389E-2"/>
                  <c:y val="-1.0546875000000001E-2"/>
                </c:manualLayout>
              </c:layout>
              <c:dLblPos val="r"/>
              <c:showLegendKey val="0"/>
              <c:showVal val="1"/>
              <c:showCatName val="0"/>
              <c:showSerName val="0"/>
              <c:showPercent val="0"/>
              <c:showBubbleSize val="0"/>
            </c:dLbl>
            <c:dLblPos val="t"/>
            <c:showLegendKey val="0"/>
            <c:showVal val="1"/>
            <c:showCatName val="0"/>
            <c:showSerName val="0"/>
            <c:showPercent val="0"/>
            <c:showBubbleSize val="0"/>
            <c:showLeaderLines val="0"/>
          </c:dLbls>
          <c:cat>
            <c:strRef>
              <c:f>'D3'!$B$9:$J$9</c:f>
              <c:strCache>
                <c:ptCount val="9"/>
                <c:pt idx="0">
                  <c:v>Baseline</c:v>
                </c:pt>
                <c:pt idx="1">
                  <c:v>2007-8</c:v>
                </c:pt>
                <c:pt idx="2">
                  <c:v>2008-9</c:v>
                </c:pt>
                <c:pt idx="3">
                  <c:v>2009-10</c:v>
                </c:pt>
                <c:pt idx="4">
                  <c:v>2010-2011</c:v>
                </c:pt>
                <c:pt idx="5">
                  <c:v>2011-2012</c:v>
                </c:pt>
                <c:pt idx="6">
                  <c:v>2012-13</c:v>
                </c:pt>
                <c:pt idx="7">
                  <c:v>2013-14</c:v>
                </c:pt>
                <c:pt idx="8">
                  <c:v>2014-15</c:v>
                </c:pt>
              </c:strCache>
            </c:strRef>
          </c:cat>
          <c:val>
            <c:numRef>
              <c:f>'D3'!$B$11:$J$11</c:f>
              <c:numCache>
                <c:formatCode>General</c:formatCode>
                <c:ptCount val="9"/>
                <c:pt idx="0">
                  <c:v>25.6</c:v>
                </c:pt>
                <c:pt idx="1">
                  <c:v>25.1</c:v>
                </c:pt>
                <c:pt idx="2">
                  <c:v>25.3</c:v>
                </c:pt>
                <c:pt idx="3">
                  <c:v>25.8</c:v>
                </c:pt>
                <c:pt idx="4">
                  <c:v>26.3</c:v>
                </c:pt>
                <c:pt idx="5">
                  <c:v>26.6</c:v>
                </c:pt>
                <c:pt idx="6">
                  <c:v>26.7</c:v>
                </c:pt>
                <c:pt idx="7">
                  <c:v>26.8</c:v>
                </c:pt>
                <c:pt idx="8" formatCode="0.0">
                  <c:v>26.662623389660364</c:v>
                </c:pt>
              </c:numCache>
            </c:numRef>
          </c:val>
          <c:smooth val="0"/>
        </c:ser>
        <c:ser>
          <c:idx val="2"/>
          <c:order val="2"/>
          <c:tx>
            <c:strRef>
              <c:f>'D3'!$A$12</c:f>
              <c:strCache>
                <c:ptCount val="1"/>
                <c:pt idx="0">
                  <c:v>D3</c:v>
                </c:pt>
              </c:strCache>
            </c:strRef>
          </c:tx>
          <c:spPr>
            <a:ln>
              <a:solidFill>
                <a:srgbClr val="002060"/>
              </a:solidFill>
            </a:ln>
          </c:spPr>
          <c:marker>
            <c:symbol val="none"/>
          </c:marker>
          <c:dLbls>
            <c:dLbl>
              <c:idx val="0"/>
              <c:layout>
                <c:manualLayout>
                  <c:x val="-2.7966851365801498E-2"/>
                  <c:y val="-2.0703124999999999E-2"/>
                </c:manualLayout>
              </c:layout>
              <c:dLblPos val="r"/>
              <c:showLegendKey val="0"/>
              <c:showVal val="1"/>
              <c:showCatName val="0"/>
              <c:showSerName val="0"/>
              <c:showPercent val="0"/>
              <c:showBubbleSize val="0"/>
            </c:dLbl>
            <c:dLbl>
              <c:idx val="1"/>
              <c:layout>
                <c:manualLayout>
                  <c:x val="-3.4139690871974333E-2"/>
                  <c:y val="-3.6328125000000003E-2"/>
                </c:manualLayout>
              </c:layout>
              <c:dLblPos val="r"/>
              <c:showLegendKey val="0"/>
              <c:showVal val="1"/>
              <c:showCatName val="0"/>
              <c:showSerName val="0"/>
              <c:showPercent val="0"/>
              <c:showBubbleSize val="0"/>
            </c:dLbl>
            <c:dLbl>
              <c:idx val="2"/>
              <c:layout>
                <c:manualLayout>
                  <c:x val="-3.1053271118887917E-2"/>
                  <c:y val="-4.4140625000000003E-2"/>
                </c:manualLayout>
              </c:layout>
              <c:dLblPos val="r"/>
              <c:showLegendKey val="0"/>
              <c:showVal val="1"/>
              <c:showCatName val="0"/>
              <c:showSerName val="0"/>
              <c:showPercent val="0"/>
              <c:showBubbleSize val="0"/>
            </c:dLbl>
            <c:numFmt formatCode="#,##0.0" sourceLinked="0"/>
            <c:dLblPos val="b"/>
            <c:showLegendKey val="0"/>
            <c:showVal val="1"/>
            <c:showCatName val="0"/>
            <c:showSerName val="0"/>
            <c:showPercent val="0"/>
            <c:showBubbleSize val="0"/>
            <c:showLeaderLines val="0"/>
          </c:dLbls>
          <c:cat>
            <c:strRef>
              <c:f>'D3'!$B$9:$J$9</c:f>
              <c:strCache>
                <c:ptCount val="9"/>
                <c:pt idx="0">
                  <c:v>Baseline</c:v>
                </c:pt>
                <c:pt idx="1">
                  <c:v>2007-8</c:v>
                </c:pt>
                <c:pt idx="2">
                  <c:v>2008-9</c:v>
                </c:pt>
                <c:pt idx="3">
                  <c:v>2009-10</c:v>
                </c:pt>
                <c:pt idx="4">
                  <c:v>2010-2011</c:v>
                </c:pt>
                <c:pt idx="5">
                  <c:v>2011-2012</c:v>
                </c:pt>
                <c:pt idx="6">
                  <c:v>2012-13</c:v>
                </c:pt>
                <c:pt idx="7">
                  <c:v>2013-14</c:v>
                </c:pt>
                <c:pt idx="8">
                  <c:v>2014-15</c:v>
                </c:pt>
              </c:strCache>
            </c:strRef>
          </c:cat>
          <c:val>
            <c:numRef>
              <c:f>'D3'!$B$12:$J$12</c:f>
              <c:numCache>
                <c:formatCode>General</c:formatCode>
                <c:ptCount val="9"/>
                <c:pt idx="0">
                  <c:v>26.4</c:v>
                </c:pt>
                <c:pt idx="1">
                  <c:v>25.6</c:v>
                </c:pt>
                <c:pt idx="2">
                  <c:v>24.4</c:v>
                </c:pt>
                <c:pt idx="3">
                  <c:v>25.3</c:v>
                </c:pt>
                <c:pt idx="4">
                  <c:v>25.6</c:v>
                </c:pt>
                <c:pt idx="5" formatCode="0.0">
                  <c:v>25.960317460317459</c:v>
                </c:pt>
                <c:pt idx="6" formatCode="0.0">
                  <c:v>25.931451612903224</c:v>
                </c:pt>
                <c:pt idx="7">
                  <c:v>25.48</c:v>
                </c:pt>
                <c:pt idx="8">
                  <c:v>25.4</c:v>
                </c:pt>
              </c:numCache>
            </c:numRef>
          </c:val>
          <c:smooth val="0"/>
        </c:ser>
        <c:dLbls>
          <c:showLegendKey val="0"/>
          <c:showVal val="0"/>
          <c:showCatName val="0"/>
          <c:showSerName val="0"/>
          <c:showPercent val="0"/>
          <c:showBubbleSize val="0"/>
        </c:dLbls>
        <c:marker val="1"/>
        <c:smooth val="0"/>
        <c:axId val="117193728"/>
        <c:axId val="117199616"/>
      </c:lineChart>
      <c:catAx>
        <c:axId val="117193728"/>
        <c:scaling>
          <c:orientation val="minMax"/>
        </c:scaling>
        <c:delete val="0"/>
        <c:axPos val="b"/>
        <c:majorTickMark val="out"/>
        <c:minorTickMark val="none"/>
        <c:tickLblPos val="nextTo"/>
        <c:crossAx val="117199616"/>
        <c:crosses val="autoZero"/>
        <c:auto val="1"/>
        <c:lblAlgn val="ctr"/>
        <c:lblOffset val="100"/>
        <c:noMultiLvlLbl val="0"/>
      </c:catAx>
      <c:valAx>
        <c:axId val="117199616"/>
        <c:scaling>
          <c:orientation val="minMax"/>
        </c:scaling>
        <c:delete val="0"/>
        <c:axPos val="l"/>
        <c:numFmt formatCode="General" sourceLinked="1"/>
        <c:majorTickMark val="out"/>
        <c:minorTickMark val="none"/>
        <c:tickLblPos val="nextTo"/>
        <c:crossAx val="117193728"/>
        <c:crosses val="autoZero"/>
        <c:crossBetween val="between"/>
      </c:valAx>
    </c:plotArea>
    <c:legend>
      <c:legendPos val="r"/>
      <c:layout>
        <c:manualLayout>
          <c:xMode val="edge"/>
          <c:yMode val="edge"/>
          <c:x val="0.79761543695926884"/>
          <c:y val="0.60878793471128612"/>
          <c:w val="0.19158209390492856"/>
          <c:h val="0.16784079724409448"/>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274786597621243E-2"/>
          <c:y val="2.3413173652694609E-2"/>
          <c:w val="0.82542645007211923"/>
          <c:h val="0.89607265783393841"/>
        </c:manualLayout>
      </c:layout>
      <c:lineChart>
        <c:grouping val="standard"/>
        <c:varyColors val="0"/>
        <c:ser>
          <c:idx val="0"/>
          <c:order val="0"/>
          <c:tx>
            <c:strRef>
              <c:f>'2007-2014'!$B$5</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'2007-2014'!$C$4:$J$4</c:f>
              <c:strCache>
                <c:ptCount val="8"/>
                <c:pt idx="0">
                  <c:v>2007-08</c:v>
                </c:pt>
                <c:pt idx="1">
                  <c:v>2008-09</c:v>
                </c:pt>
                <c:pt idx="2">
                  <c:v>2009-10</c:v>
                </c:pt>
                <c:pt idx="3">
                  <c:v>2010-11</c:v>
                </c:pt>
                <c:pt idx="4">
                  <c:v>2011-12</c:v>
                </c:pt>
                <c:pt idx="5">
                  <c:v>2012-13</c:v>
                </c:pt>
                <c:pt idx="6">
                  <c:v>2013-14</c:v>
                </c:pt>
                <c:pt idx="7">
                  <c:v>2014-15</c:v>
                </c:pt>
              </c:strCache>
            </c:strRef>
          </c:cat>
          <c:val>
            <c:numRef>
              <c:f>'2007-2014'!$C$5:$J$5</c:f>
              <c:numCache>
                <c:formatCode>General</c:formatCode>
                <c:ptCount val="8"/>
                <c:pt idx="0">
                  <c:v>26.1</c:v>
                </c:pt>
                <c:pt idx="1">
                  <c:v>26.2</c:v>
                </c:pt>
                <c:pt idx="2">
                  <c:v>26.6</c:v>
                </c:pt>
                <c:pt idx="3">
                  <c:v>26.5</c:v>
                </c:pt>
                <c:pt idx="4">
                  <c:v>26.4</c:v>
                </c:pt>
                <c:pt idx="5">
                  <c:v>26.3</c:v>
                </c:pt>
                <c:pt idx="6">
                  <c:v>26.7</c:v>
                </c:pt>
                <c:pt idx="7">
                  <c:v>26.8</c:v>
                </c:pt>
              </c:numCache>
            </c:numRef>
          </c:val>
          <c:smooth val="0"/>
        </c:ser>
        <c:ser>
          <c:idx val="1"/>
          <c:order val="1"/>
          <c:tx>
            <c:strRef>
              <c:f>'2007-2014'!$B$6</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'2007-2014'!$C$4:$J$4</c:f>
              <c:strCache>
                <c:ptCount val="8"/>
                <c:pt idx="0">
                  <c:v>2007-08</c:v>
                </c:pt>
                <c:pt idx="1">
                  <c:v>2008-09</c:v>
                </c:pt>
                <c:pt idx="2">
                  <c:v>2009-10</c:v>
                </c:pt>
                <c:pt idx="3">
                  <c:v>2010-11</c:v>
                </c:pt>
                <c:pt idx="4">
                  <c:v>2011-12</c:v>
                </c:pt>
                <c:pt idx="5">
                  <c:v>2012-13</c:v>
                </c:pt>
                <c:pt idx="6">
                  <c:v>2013-14</c:v>
                </c:pt>
                <c:pt idx="7">
                  <c:v>2014-15</c:v>
                </c:pt>
              </c:strCache>
            </c:strRef>
          </c:cat>
          <c:val>
            <c:numRef>
              <c:f>'2007-2014'!$C$6:$J$6</c:f>
              <c:numCache>
                <c:formatCode>General</c:formatCode>
                <c:ptCount val="8"/>
                <c:pt idx="0">
                  <c:v>26</c:v>
                </c:pt>
                <c:pt idx="1">
                  <c:v>25.7</c:v>
                </c:pt>
                <c:pt idx="2">
                  <c:v>25.2</c:v>
                </c:pt>
                <c:pt idx="3">
                  <c:v>24.8</c:v>
                </c:pt>
                <c:pt idx="4">
                  <c:v>24.5</c:v>
                </c:pt>
                <c:pt idx="5">
                  <c:v>24.5</c:v>
                </c:pt>
                <c:pt idx="6">
                  <c:v>24.5</c:v>
                </c:pt>
                <c:pt idx="7">
                  <c:v>24.5</c:v>
                </c:pt>
              </c:numCache>
            </c:numRef>
          </c:val>
          <c:smooth val="0"/>
        </c:ser>
        <c:dLbls>
          <c:showLegendKey val="0"/>
          <c:showVal val="0"/>
          <c:showCatName val="0"/>
          <c:showSerName val="0"/>
          <c:showPercent val="0"/>
          <c:showBubbleSize val="0"/>
        </c:dLbls>
        <c:marker val="1"/>
        <c:smooth val="0"/>
        <c:axId val="117387648"/>
        <c:axId val="117389184"/>
      </c:lineChart>
      <c:catAx>
        <c:axId val="117387648"/>
        <c:scaling>
          <c:orientation val="minMax"/>
        </c:scaling>
        <c:delete val="0"/>
        <c:axPos val="b"/>
        <c:majorTickMark val="out"/>
        <c:minorTickMark val="none"/>
        <c:tickLblPos val="nextTo"/>
        <c:crossAx val="117389184"/>
        <c:crosses val="autoZero"/>
        <c:auto val="1"/>
        <c:lblAlgn val="ctr"/>
        <c:lblOffset val="100"/>
        <c:noMultiLvlLbl val="0"/>
      </c:catAx>
      <c:valAx>
        <c:axId val="117389184"/>
        <c:scaling>
          <c:orientation val="minMax"/>
          <c:max val="27"/>
          <c:min val="24"/>
        </c:scaling>
        <c:delete val="0"/>
        <c:axPos val="l"/>
        <c:numFmt formatCode="#,##0.0" sourceLinked="0"/>
        <c:majorTickMark val="out"/>
        <c:minorTickMark val="none"/>
        <c:tickLblPos val="nextTo"/>
        <c:crossAx val="117387648"/>
        <c:crosses val="autoZero"/>
        <c:crossBetween val="between"/>
      </c:valAx>
      <c:spPr>
        <a:noFill/>
        <a:ln w="25400">
          <a:noFill/>
        </a:ln>
      </c:spPr>
    </c:plotArea>
    <c:legend>
      <c:legendPos val="r"/>
      <c:layout/>
      <c:overlay val="0"/>
    </c:legend>
    <c:plotVisOnly val="1"/>
    <c:dispBlanksAs val="gap"/>
    <c:showDLblsOverMax val="0"/>
  </c:chart>
  <c:txPr>
    <a:bodyPr/>
    <a:lstStyle/>
    <a:p>
      <a:pPr>
        <a:defRPr sz="14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D3</a:t>
            </a:r>
            <a:r>
              <a:rPr lang="en-US" baseline="0"/>
              <a:t> Kindergarten</a:t>
            </a:r>
            <a:endParaRPr lang="en-US"/>
          </a:p>
        </c:rich>
      </c:tx>
      <c:layout/>
      <c:overlay val="0"/>
    </c:title>
    <c:autoTitleDeleted val="0"/>
    <c:plotArea>
      <c:layout/>
      <c:barChart>
        <c:barDir val="col"/>
        <c:grouping val="clustered"/>
        <c:varyColors val="0"/>
        <c:ser>
          <c:idx val="0"/>
          <c:order val="0"/>
          <c:invertIfNegative val="0"/>
          <c:cat>
            <c:strRef>
              <c:f>'D3'!$A$144:$A$149</c:f>
              <c:strCache>
                <c:ptCount val="6"/>
                <c:pt idx="0">
                  <c:v>P.S. 166 The Richard Rodgers School of The Arts and Technology</c:v>
                </c:pt>
                <c:pt idx="1">
                  <c:v>P.S. 185 - The Early Childhood Discovery and Design Magnet School</c:v>
                </c:pt>
                <c:pt idx="2">
                  <c:v>P.S. 009 SARAH ANDERSON</c:v>
                </c:pt>
                <c:pt idx="3">
                  <c:v>P.S. 149 SOJOURNER TRUTH</c:v>
                </c:pt>
                <c:pt idx="4">
                  <c:v>P.S. 199 JESSIE ISADOR STRAUS</c:v>
                </c:pt>
                <c:pt idx="5">
                  <c:v>P.S. 333 MANHATTAN SCHOOL FOR CHILDREN</c:v>
                </c:pt>
              </c:strCache>
            </c:strRef>
          </c:cat>
          <c:val>
            <c:numRef>
              <c:f>'D3'!$B$144:$B$149</c:f>
              <c:numCache>
                <c:formatCode>0</c:formatCode>
                <c:ptCount val="6"/>
                <c:pt idx="0">
                  <c:v>27</c:v>
                </c:pt>
                <c:pt idx="1">
                  <c:v>26</c:v>
                </c:pt>
                <c:pt idx="2">
                  <c:v>25.333333333333332</c:v>
                </c:pt>
                <c:pt idx="3">
                  <c:v>25</c:v>
                </c:pt>
                <c:pt idx="4">
                  <c:v>25</c:v>
                </c:pt>
                <c:pt idx="5">
                  <c:v>25</c:v>
                </c:pt>
              </c:numCache>
            </c:numRef>
          </c:val>
        </c:ser>
        <c:dLbls>
          <c:dLblPos val="outEnd"/>
          <c:showLegendKey val="0"/>
          <c:showVal val="1"/>
          <c:showCatName val="0"/>
          <c:showSerName val="0"/>
          <c:showPercent val="0"/>
          <c:showBubbleSize val="0"/>
        </c:dLbls>
        <c:gapWidth val="150"/>
        <c:axId val="117454336"/>
        <c:axId val="117455872"/>
      </c:barChart>
      <c:catAx>
        <c:axId val="117454336"/>
        <c:scaling>
          <c:orientation val="minMax"/>
        </c:scaling>
        <c:delete val="0"/>
        <c:axPos val="b"/>
        <c:majorTickMark val="out"/>
        <c:minorTickMark val="none"/>
        <c:tickLblPos val="nextTo"/>
        <c:crossAx val="117455872"/>
        <c:crosses val="autoZero"/>
        <c:auto val="1"/>
        <c:lblAlgn val="ctr"/>
        <c:lblOffset val="100"/>
        <c:noMultiLvlLbl val="0"/>
      </c:catAx>
      <c:valAx>
        <c:axId val="117455872"/>
        <c:scaling>
          <c:orientation val="minMax"/>
        </c:scaling>
        <c:delete val="0"/>
        <c:axPos val="l"/>
        <c:numFmt formatCode="0" sourceLinked="1"/>
        <c:majorTickMark val="out"/>
        <c:minorTickMark val="none"/>
        <c:tickLblPos val="nextTo"/>
        <c:crossAx val="117454336"/>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D3</a:t>
            </a:r>
            <a:r>
              <a:rPr lang="en-US" baseline="0"/>
              <a:t> 1st Grade</a:t>
            </a:r>
            <a:endParaRPr lang="en-US"/>
          </a:p>
        </c:rich>
      </c:tx>
      <c:layout/>
      <c:overlay val="0"/>
    </c:title>
    <c:autoTitleDeleted val="0"/>
    <c:plotArea>
      <c:layout/>
      <c:barChart>
        <c:barDir val="col"/>
        <c:grouping val="clustered"/>
        <c:varyColors val="0"/>
        <c:ser>
          <c:idx val="0"/>
          <c:order val="0"/>
          <c:invertIfNegative val="0"/>
          <c:cat>
            <c:strRef>
              <c:f>'D3'!$D$144:$D$154</c:f>
              <c:strCache>
                <c:ptCount val="11"/>
                <c:pt idx="0">
                  <c:v>P.S. 452</c:v>
                </c:pt>
                <c:pt idx="1">
                  <c:v>P.S. 333 MANHATTAN SCHOOL FOR CHILDREN</c:v>
                </c:pt>
                <c:pt idx="2">
                  <c:v>P.S. 166 The Richard Rodgers School of The Arts and Technology</c:v>
                </c:pt>
                <c:pt idx="3">
                  <c:v>P.S. 185 - The Early Childhood Discovery and Design Magnet School</c:v>
                </c:pt>
                <c:pt idx="4">
                  <c:v>THE ANDERSON SCHOOL</c:v>
                </c:pt>
                <c:pt idx="5">
                  <c:v>P.S. 076 A. PHILIP RANDOLPH</c:v>
                </c:pt>
                <c:pt idx="6">
                  <c:v>P.S. 009 SARAH ANDERSON</c:v>
                </c:pt>
                <c:pt idx="7">
                  <c:v>P.S. 084 LILLIAN WEBER</c:v>
                </c:pt>
                <c:pt idx="8">
                  <c:v>P.S. 191 AMSTERDAM</c:v>
                </c:pt>
                <c:pt idx="9">
                  <c:v>P.S. 199 JESSIE ISADOR STRAUS</c:v>
                </c:pt>
                <c:pt idx="10">
                  <c:v>P.S. 087 WILLIAM SHERMAN</c:v>
                </c:pt>
              </c:strCache>
            </c:strRef>
          </c:cat>
          <c:val>
            <c:numRef>
              <c:f>'D3'!$E$144:$E$154</c:f>
              <c:numCache>
                <c:formatCode>0</c:formatCode>
                <c:ptCount val="11"/>
                <c:pt idx="0">
                  <c:v>32</c:v>
                </c:pt>
                <c:pt idx="1">
                  <c:v>29</c:v>
                </c:pt>
                <c:pt idx="2">
                  <c:v>28</c:v>
                </c:pt>
                <c:pt idx="3">
                  <c:v>28</c:v>
                </c:pt>
                <c:pt idx="4">
                  <c:v>28</c:v>
                </c:pt>
                <c:pt idx="5">
                  <c:v>27</c:v>
                </c:pt>
                <c:pt idx="6">
                  <c:v>26</c:v>
                </c:pt>
                <c:pt idx="7">
                  <c:v>26</c:v>
                </c:pt>
                <c:pt idx="8">
                  <c:v>26</c:v>
                </c:pt>
                <c:pt idx="9">
                  <c:v>25.666666666666668</c:v>
                </c:pt>
                <c:pt idx="10">
                  <c:v>25.5</c:v>
                </c:pt>
              </c:numCache>
            </c:numRef>
          </c:val>
        </c:ser>
        <c:dLbls>
          <c:dLblPos val="outEnd"/>
          <c:showLegendKey val="0"/>
          <c:showVal val="1"/>
          <c:showCatName val="0"/>
          <c:showSerName val="0"/>
          <c:showPercent val="0"/>
          <c:showBubbleSize val="0"/>
        </c:dLbls>
        <c:gapWidth val="150"/>
        <c:axId val="117497216"/>
        <c:axId val="117515392"/>
      </c:barChart>
      <c:catAx>
        <c:axId val="117497216"/>
        <c:scaling>
          <c:orientation val="minMax"/>
        </c:scaling>
        <c:delete val="0"/>
        <c:axPos val="b"/>
        <c:majorTickMark val="out"/>
        <c:minorTickMark val="none"/>
        <c:tickLblPos val="nextTo"/>
        <c:crossAx val="117515392"/>
        <c:crosses val="autoZero"/>
        <c:auto val="1"/>
        <c:lblAlgn val="ctr"/>
        <c:lblOffset val="100"/>
        <c:noMultiLvlLbl val="0"/>
      </c:catAx>
      <c:valAx>
        <c:axId val="117515392"/>
        <c:scaling>
          <c:orientation val="minMax"/>
        </c:scaling>
        <c:delete val="0"/>
        <c:axPos val="l"/>
        <c:numFmt formatCode="0" sourceLinked="1"/>
        <c:majorTickMark val="out"/>
        <c:minorTickMark val="none"/>
        <c:tickLblPos val="nextTo"/>
        <c:crossAx val="117497216"/>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D3 2nd Grade</a:t>
            </a:r>
          </a:p>
        </c:rich>
      </c:tx>
      <c:layout/>
      <c:overlay val="0"/>
    </c:title>
    <c:autoTitleDeleted val="0"/>
    <c:plotArea>
      <c:layout/>
      <c:barChart>
        <c:barDir val="col"/>
        <c:grouping val="clustered"/>
        <c:varyColors val="0"/>
        <c:ser>
          <c:idx val="0"/>
          <c:order val="0"/>
          <c:invertIfNegative val="0"/>
          <c:cat>
            <c:strRef>
              <c:f>'D3'!$G$144:$G$156</c:f>
              <c:strCache>
                <c:ptCount val="13"/>
                <c:pt idx="0">
                  <c:v>P.S. 084 LILLIAN WEBER</c:v>
                </c:pt>
                <c:pt idx="1">
                  <c:v>P.S. 087 WILLIAM SHERMAN</c:v>
                </c:pt>
                <c:pt idx="2">
                  <c:v>P.S. 191 AMSTERDAM</c:v>
                </c:pt>
                <c:pt idx="3">
                  <c:v>P.S. 333 MANHATTAN SCHOOL FOR CHILDREN</c:v>
                </c:pt>
                <c:pt idx="4">
                  <c:v>THE ANDERSON SCHOOL</c:v>
                </c:pt>
                <c:pt idx="5">
                  <c:v>P.S. 199 JESSIE ISADOR STRAUS</c:v>
                </c:pt>
                <c:pt idx="6">
                  <c:v>P.S. 145, THE BLOOMINGDALE SCHOOL</c:v>
                </c:pt>
                <c:pt idx="7">
                  <c:v>P.S. 163 ALFRED E. SMITH</c:v>
                </c:pt>
                <c:pt idx="8">
                  <c:v>P.S. 166 The Richard Rodgers School of The Arts and Technology</c:v>
                </c:pt>
                <c:pt idx="9">
                  <c:v>P.S. 009 SARAH ANDERSON</c:v>
                </c:pt>
                <c:pt idx="10">
                  <c:v>P.S. 185 - The Early Childhood Discovery and Design Magnet School</c:v>
                </c:pt>
                <c:pt idx="11">
                  <c:v>P.S. 452</c:v>
                </c:pt>
                <c:pt idx="12">
                  <c:v>P.S. 180 HUGO NEWMAN</c:v>
                </c:pt>
              </c:strCache>
            </c:strRef>
          </c:cat>
          <c:val>
            <c:numRef>
              <c:f>'D3'!$H$144:$H$156</c:f>
              <c:numCache>
                <c:formatCode>0</c:formatCode>
                <c:ptCount val="13"/>
                <c:pt idx="0">
                  <c:v>33</c:v>
                </c:pt>
                <c:pt idx="1">
                  <c:v>29</c:v>
                </c:pt>
                <c:pt idx="2">
                  <c:v>29</c:v>
                </c:pt>
                <c:pt idx="3">
                  <c:v>29</c:v>
                </c:pt>
                <c:pt idx="4">
                  <c:v>29</c:v>
                </c:pt>
                <c:pt idx="5">
                  <c:v>28.6</c:v>
                </c:pt>
                <c:pt idx="6">
                  <c:v>28</c:v>
                </c:pt>
                <c:pt idx="7">
                  <c:v>28</c:v>
                </c:pt>
                <c:pt idx="8">
                  <c:v>28</c:v>
                </c:pt>
                <c:pt idx="9">
                  <c:v>26.5</c:v>
                </c:pt>
                <c:pt idx="10">
                  <c:v>26</c:v>
                </c:pt>
                <c:pt idx="11">
                  <c:v>26</c:v>
                </c:pt>
                <c:pt idx="12">
                  <c:v>25</c:v>
                </c:pt>
              </c:numCache>
            </c:numRef>
          </c:val>
        </c:ser>
        <c:dLbls>
          <c:dLblPos val="outEnd"/>
          <c:showLegendKey val="0"/>
          <c:showVal val="1"/>
          <c:showCatName val="0"/>
          <c:showSerName val="0"/>
          <c:showPercent val="0"/>
          <c:showBubbleSize val="0"/>
        </c:dLbls>
        <c:gapWidth val="150"/>
        <c:axId val="117540352"/>
        <c:axId val="117541888"/>
      </c:barChart>
      <c:catAx>
        <c:axId val="117540352"/>
        <c:scaling>
          <c:orientation val="minMax"/>
        </c:scaling>
        <c:delete val="0"/>
        <c:axPos val="b"/>
        <c:majorTickMark val="out"/>
        <c:minorTickMark val="none"/>
        <c:tickLblPos val="nextTo"/>
        <c:crossAx val="117541888"/>
        <c:crosses val="autoZero"/>
        <c:auto val="1"/>
        <c:lblAlgn val="ctr"/>
        <c:lblOffset val="100"/>
        <c:noMultiLvlLbl val="0"/>
      </c:catAx>
      <c:valAx>
        <c:axId val="117541888"/>
        <c:scaling>
          <c:orientation val="minMax"/>
        </c:scaling>
        <c:delete val="0"/>
        <c:axPos val="l"/>
        <c:numFmt formatCode="0" sourceLinked="1"/>
        <c:majorTickMark val="out"/>
        <c:minorTickMark val="none"/>
        <c:tickLblPos val="nextTo"/>
        <c:crossAx val="117540352"/>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D3 3rd</a:t>
            </a:r>
            <a:r>
              <a:rPr lang="en-US" baseline="0"/>
              <a:t> Grade</a:t>
            </a:r>
            <a:endParaRPr lang="en-US"/>
          </a:p>
        </c:rich>
      </c:tx>
      <c:layout/>
      <c:overlay val="0"/>
    </c:title>
    <c:autoTitleDeleted val="0"/>
    <c:plotArea>
      <c:layout/>
      <c:barChart>
        <c:barDir val="col"/>
        <c:grouping val="clustered"/>
        <c:varyColors val="0"/>
        <c:ser>
          <c:idx val="0"/>
          <c:order val="0"/>
          <c:invertIfNegative val="0"/>
          <c:cat>
            <c:strRef>
              <c:f>'D3'!$J$144:$J$156</c:f>
              <c:strCache>
                <c:ptCount val="13"/>
                <c:pt idx="0">
                  <c:v>P.S. 333 MANHATTAN SCHOOL FOR CHILDREN</c:v>
                </c:pt>
                <c:pt idx="1">
                  <c:v>THE ANDERSON SCHOOL</c:v>
                </c:pt>
                <c:pt idx="2">
                  <c:v>P.S. 242 - The Young Diplomats Magnet Academy</c:v>
                </c:pt>
                <c:pt idx="3">
                  <c:v>P.S. 199 JESSIE ISADOR STRAUS</c:v>
                </c:pt>
                <c:pt idx="4">
                  <c:v>P.S. 084 LILLIAN WEBER</c:v>
                </c:pt>
                <c:pt idx="5">
                  <c:v>P.S. 163 ALFRED E. SMITH</c:v>
                </c:pt>
                <c:pt idx="6">
                  <c:v>P.S. 191 AMSTERDAM</c:v>
                </c:pt>
                <c:pt idx="7">
                  <c:v>P.S. 452</c:v>
                </c:pt>
                <c:pt idx="8">
                  <c:v>P.S. 087 WILLIAM SHERMAN</c:v>
                </c:pt>
                <c:pt idx="9">
                  <c:v>P.S. 166 The Richard Rodgers School of The Arts and Technology</c:v>
                </c:pt>
                <c:pt idx="10">
                  <c:v>P.S. 165 ROBERT E. SIMON</c:v>
                </c:pt>
                <c:pt idx="11">
                  <c:v>P.S. 076 A. PHILIP RANDOLPH</c:v>
                </c:pt>
                <c:pt idx="12">
                  <c:v>P.S. 208 ALAIN L. LOCKE</c:v>
                </c:pt>
              </c:strCache>
            </c:strRef>
          </c:cat>
          <c:val>
            <c:numRef>
              <c:f>'D3'!$K$144:$K$156</c:f>
              <c:numCache>
                <c:formatCode>0</c:formatCode>
                <c:ptCount val="13"/>
                <c:pt idx="0">
                  <c:v>30</c:v>
                </c:pt>
                <c:pt idx="1">
                  <c:v>30</c:v>
                </c:pt>
                <c:pt idx="2">
                  <c:v>29</c:v>
                </c:pt>
                <c:pt idx="3">
                  <c:v>27.4</c:v>
                </c:pt>
                <c:pt idx="4">
                  <c:v>27</c:v>
                </c:pt>
                <c:pt idx="5">
                  <c:v>27</c:v>
                </c:pt>
                <c:pt idx="6">
                  <c:v>27</c:v>
                </c:pt>
                <c:pt idx="7">
                  <c:v>27</c:v>
                </c:pt>
                <c:pt idx="8">
                  <c:v>26.5</c:v>
                </c:pt>
                <c:pt idx="9">
                  <c:v>26.5</c:v>
                </c:pt>
                <c:pt idx="10">
                  <c:v>26</c:v>
                </c:pt>
                <c:pt idx="11">
                  <c:v>25</c:v>
                </c:pt>
                <c:pt idx="12">
                  <c:v>25</c:v>
                </c:pt>
              </c:numCache>
            </c:numRef>
          </c:val>
        </c:ser>
        <c:dLbls>
          <c:dLblPos val="outEnd"/>
          <c:showLegendKey val="0"/>
          <c:showVal val="1"/>
          <c:showCatName val="0"/>
          <c:showSerName val="0"/>
          <c:showPercent val="0"/>
          <c:showBubbleSize val="0"/>
        </c:dLbls>
        <c:gapWidth val="150"/>
        <c:axId val="117554560"/>
        <c:axId val="117580928"/>
      </c:barChart>
      <c:catAx>
        <c:axId val="117554560"/>
        <c:scaling>
          <c:orientation val="minMax"/>
        </c:scaling>
        <c:delete val="0"/>
        <c:axPos val="b"/>
        <c:majorTickMark val="out"/>
        <c:minorTickMark val="none"/>
        <c:tickLblPos val="nextTo"/>
        <c:crossAx val="117580928"/>
        <c:crosses val="autoZero"/>
        <c:auto val="1"/>
        <c:lblAlgn val="ctr"/>
        <c:lblOffset val="100"/>
        <c:noMultiLvlLbl val="0"/>
      </c:catAx>
      <c:valAx>
        <c:axId val="117580928"/>
        <c:scaling>
          <c:orientation val="minMax"/>
        </c:scaling>
        <c:delete val="0"/>
        <c:axPos val="l"/>
        <c:numFmt formatCode="0" sourceLinked="1"/>
        <c:majorTickMark val="out"/>
        <c:minorTickMark val="none"/>
        <c:tickLblPos val="nextTo"/>
        <c:crossAx val="117554560"/>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2000" b="1" i="0" baseline="0" dirty="0" smtClean="0">
                <a:solidFill>
                  <a:srgbClr val="FF6600"/>
                </a:solidFill>
                <a:effectLst/>
              </a:rPr>
              <a:t>Instead of hiring new teachers, the number has dropped </a:t>
            </a:r>
            <a:r>
              <a:rPr lang="en-US" sz="2000" b="1" i="0" baseline="0" dirty="0">
                <a:solidFill>
                  <a:srgbClr val="FF6600"/>
                </a:solidFill>
                <a:effectLst/>
              </a:rPr>
              <a:t>by </a:t>
            </a:r>
            <a:r>
              <a:rPr lang="en-US" sz="2000" b="1" i="0" baseline="0" dirty="0" smtClean="0">
                <a:solidFill>
                  <a:srgbClr val="FF6600"/>
                </a:solidFill>
                <a:effectLst/>
              </a:rPr>
              <a:t>more than </a:t>
            </a:r>
          </a:p>
          <a:p>
            <a:pPr>
              <a:defRPr/>
            </a:pPr>
            <a:r>
              <a:rPr lang="en-US" sz="2000" b="1" i="0" baseline="0" dirty="0" smtClean="0">
                <a:solidFill>
                  <a:srgbClr val="FF6600"/>
                </a:solidFill>
                <a:effectLst/>
              </a:rPr>
              <a:t>5,000 </a:t>
            </a:r>
            <a:r>
              <a:rPr lang="en-US" sz="2000" b="1" i="0" baseline="0" dirty="0">
                <a:solidFill>
                  <a:srgbClr val="FF6600"/>
                </a:solidFill>
                <a:effectLst/>
              </a:rPr>
              <a:t>since 2007-8 </a:t>
            </a:r>
            <a:r>
              <a:rPr lang="en-US" sz="2000" b="1" i="0" baseline="0" dirty="0" smtClean="0">
                <a:solidFill>
                  <a:srgbClr val="FF6600"/>
                </a:solidFill>
                <a:effectLst/>
              </a:rPr>
              <a:t>citywide</a:t>
            </a:r>
            <a:endParaRPr lang="en-US" sz="2000" dirty="0">
              <a:solidFill>
                <a:srgbClr val="FF6600"/>
              </a:solidFill>
              <a:effectLst/>
            </a:endParaRPr>
          </a:p>
          <a:p>
            <a:pPr>
              <a:defRPr/>
            </a:pPr>
            <a:r>
              <a:rPr lang="en-US" sz="1400" b="1" i="0" baseline="0" dirty="0">
                <a:effectLst/>
              </a:rPr>
              <a:t>data source: Mayor's Management Report</a:t>
            </a:r>
            <a:endParaRPr lang="en-US" sz="1400" dirty="0">
              <a:effectLst/>
            </a:endParaRPr>
          </a:p>
        </c:rich>
      </c:tx>
      <c:layout>
        <c:manualLayout>
          <c:xMode val="edge"/>
          <c:yMode val="edge"/>
          <c:x val="0.12881752426295501"/>
          <c:y val="1.4768700787401599E-3"/>
        </c:manualLayout>
      </c:layout>
      <c:overlay val="0"/>
      <c:spPr>
        <a:noFill/>
      </c:spPr>
    </c:title>
    <c:autoTitleDeleted val="0"/>
    <c:plotArea>
      <c:layout>
        <c:manualLayout>
          <c:layoutTarget val="inner"/>
          <c:xMode val="edge"/>
          <c:yMode val="edge"/>
          <c:x val="3.05555555555556E-2"/>
          <c:y val="0.18242978491463299"/>
          <c:w val="0.93888888888888999"/>
          <c:h val="0.7015903320236179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1.54320987654321E-2"/>
                  <c:y val="-1.7471062349269099E-2"/>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c:v>
                </c:pt>
                <c:pt idx="1">
                  <c:v>79021</c:v>
                </c:pt>
                <c:pt idx="2">
                  <c:v>76795</c:v>
                </c:pt>
                <c:pt idx="3">
                  <c:v>74958</c:v>
                </c:pt>
                <c:pt idx="4">
                  <c:v>72787</c:v>
                </c:pt>
                <c:pt idx="5">
                  <c:v>73844</c:v>
                </c:pt>
              </c:numCache>
            </c:numRef>
          </c:val>
          <c:smooth val="0"/>
        </c:ser>
        <c:dLbls>
          <c:showLegendKey val="0"/>
          <c:showVal val="0"/>
          <c:showCatName val="0"/>
          <c:showSerName val="0"/>
          <c:showPercent val="0"/>
          <c:showBubbleSize val="0"/>
        </c:dLbls>
        <c:marker val="1"/>
        <c:smooth val="0"/>
        <c:axId val="117622656"/>
        <c:axId val="117624192"/>
      </c:lineChart>
      <c:catAx>
        <c:axId val="117622656"/>
        <c:scaling>
          <c:orientation val="minMax"/>
        </c:scaling>
        <c:delete val="0"/>
        <c:axPos val="b"/>
        <c:majorTickMark val="out"/>
        <c:minorTickMark val="none"/>
        <c:tickLblPos val="nextTo"/>
        <c:txPr>
          <a:bodyPr/>
          <a:lstStyle/>
          <a:p>
            <a:pPr>
              <a:defRPr sz="1800"/>
            </a:pPr>
            <a:endParaRPr lang="en-US"/>
          </a:p>
        </c:txPr>
        <c:crossAx val="117624192"/>
        <c:crosses val="autoZero"/>
        <c:auto val="1"/>
        <c:lblAlgn val="ctr"/>
        <c:lblOffset val="100"/>
        <c:noMultiLvlLbl val="0"/>
      </c:catAx>
      <c:valAx>
        <c:axId val="117624192"/>
        <c:scaling>
          <c:orientation val="minMax"/>
        </c:scaling>
        <c:delete val="1"/>
        <c:axPos val="l"/>
        <c:numFmt formatCode="#,##0" sourceLinked="1"/>
        <c:majorTickMark val="out"/>
        <c:minorTickMark val="none"/>
        <c:tickLblPos val="none"/>
        <c:crossAx val="117622656"/>
        <c:crosses val="autoZero"/>
        <c:crossBetween val="between"/>
      </c:valAx>
    </c:plotArea>
    <c:plotVisOnly val="1"/>
    <c:dispBlanksAs val="gap"/>
    <c:showDLblsOverMax val="0"/>
  </c:chart>
  <c:spPr>
    <a:ln>
      <a:noFill/>
    </a:ln>
  </c:sp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E84459-F05C-4C3C-80E3-27E0A565C7CA}" type="datetimeFigureOut">
              <a:rPr lang="en-US" smtClean="0"/>
              <a:t>11/20/2014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C1200A-4100-457D-9D1F-D81A559F4B7B}" type="slidenum">
              <a:rPr lang="en-US" smtClean="0"/>
              <a:t>‹#›</a:t>
            </a:fld>
            <a:endParaRPr lang="en-US"/>
          </a:p>
        </p:txBody>
      </p:sp>
    </p:spTree>
    <p:extLst>
      <p:ext uri="{BB962C8B-B14F-4D97-AF65-F5344CB8AC3E}">
        <p14:creationId xmlns:p14="http://schemas.microsoft.com/office/powerpoint/2010/main" val="3424548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6</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7</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441AED79-BFBC-4E66-98E9-1C2B164FE13D}" type="slidenum">
              <a:rPr lang="en-US" altLang="en-US" smtClean="0">
                <a:solidFill>
                  <a:prstClr val="black"/>
                </a:solidFill>
                <a:latin typeface="Calibri" pitchFamily="34" charset="0"/>
              </a:rPr>
              <a:pPr fontAlgn="base">
                <a:spcBef>
                  <a:spcPct val="0"/>
                </a:spcBef>
                <a:spcAft>
                  <a:spcPct val="0"/>
                </a:spcAft>
                <a:defRPr/>
              </a:pPr>
              <a:t>8</a:t>
            </a:fld>
            <a:endParaRPr lang="en-US" altLang="en-US" smtClean="0">
              <a:solidFill>
                <a:prstClr val="black"/>
              </a:solidFill>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defRPr/>
            </a:pPr>
            <a:fld id="{D0BF6F63-D06E-44CB-B375-8E752209C2CA}" type="slidenum">
              <a:rPr lang="en-US" altLang="en-US" smtClean="0">
                <a:solidFill>
                  <a:prstClr val="black"/>
                </a:solidFill>
                <a:latin typeface="Calibri" pitchFamily="34" charset="0"/>
              </a:rPr>
              <a:pPr>
                <a:defRPr/>
              </a:pPr>
              <a:t>11</a:t>
            </a:fld>
            <a:endParaRPr lang="en-US" altLang="en-US" smtClean="0">
              <a:solidFill>
                <a:prstClr val="black"/>
              </a:solidFill>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7912D04-B5B3-4F59-8413-7164EF58CD9B}" type="slidenum">
              <a:rPr lang="en-US" smtClean="0">
                <a:solidFill>
                  <a:prstClr val="black"/>
                </a:solidFill>
              </a:rPr>
              <a:pPr>
                <a:defRPr/>
              </a:pPr>
              <a:t>15</a:t>
            </a:fld>
            <a:endParaRPr lang="en-US">
              <a:solidFill>
                <a:prstClr val="black"/>
              </a:solidFill>
            </a:endParaRPr>
          </a:p>
        </p:txBody>
      </p:sp>
    </p:spTree>
    <p:extLst>
      <p:ext uri="{BB962C8B-B14F-4D97-AF65-F5344CB8AC3E}">
        <p14:creationId xmlns:p14="http://schemas.microsoft.com/office/powerpoint/2010/main" val="3799162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9B099189-2D60-4A29-B94A-F64B04B7BC59}" type="datetimeFigureOut">
              <a:rPr lang="en-US"/>
              <a:pPr>
                <a:defRPr/>
              </a:pPr>
              <a:t>11/20/2014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F90A72-EC5B-4135-B7E6-D6C43D4EE683}" type="slidenum">
              <a:rPr lang="en-US"/>
              <a:pPr>
                <a:defRPr/>
              </a:pPr>
              <a:t>‹#›</a:t>
            </a:fld>
            <a:endParaRPr lang="en-US"/>
          </a:p>
        </p:txBody>
      </p:sp>
    </p:spTree>
    <p:extLst>
      <p:ext uri="{BB962C8B-B14F-4D97-AF65-F5344CB8AC3E}">
        <p14:creationId xmlns:p14="http://schemas.microsoft.com/office/powerpoint/2010/main" val="803934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0A29EE-0FE3-4D1E-8F5D-22461DF1CB35}" type="datetimeFigureOut">
              <a:rPr lang="en-US"/>
              <a:pPr>
                <a:defRPr/>
              </a:pPr>
              <a:t>11/20/2014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B19C7AA-DA1F-41AB-802D-409371A53F64}" type="slidenum">
              <a:rPr lang="en-US"/>
              <a:pPr>
                <a:defRPr/>
              </a:pPr>
              <a:t>‹#›</a:t>
            </a:fld>
            <a:endParaRPr lang="en-US"/>
          </a:p>
        </p:txBody>
      </p:sp>
    </p:spTree>
    <p:extLst>
      <p:ext uri="{BB962C8B-B14F-4D97-AF65-F5344CB8AC3E}">
        <p14:creationId xmlns:p14="http://schemas.microsoft.com/office/powerpoint/2010/main" val="422576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6CDF726-9850-4B3E-85AF-4F441118BFD1}" type="datetimeFigureOut">
              <a:rPr lang="en-US"/>
              <a:pPr>
                <a:defRPr/>
              </a:pPr>
              <a:t>11/20/2014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3115DB-335D-4A22-9A23-817BCFC19077}" type="slidenum">
              <a:rPr lang="en-US"/>
              <a:pPr>
                <a:defRPr/>
              </a:pPr>
              <a:t>‹#›</a:t>
            </a:fld>
            <a:endParaRPr lang="en-US"/>
          </a:p>
        </p:txBody>
      </p:sp>
    </p:spTree>
    <p:extLst>
      <p:ext uri="{BB962C8B-B14F-4D97-AF65-F5344CB8AC3E}">
        <p14:creationId xmlns:p14="http://schemas.microsoft.com/office/powerpoint/2010/main" val="1154719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A2EE8F5-A3D0-4BAF-92C6-3C0CE5B7F3E6}" type="datetimeFigureOut">
              <a:rPr lang="en-US"/>
              <a:pPr>
                <a:defRPr/>
              </a:pPr>
              <a:t>11/20/2014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F147BE6-FD92-4211-9715-16B40D933876}" type="slidenum">
              <a:rPr lang="en-US"/>
              <a:pPr>
                <a:defRPr/>
              </a:pPr>
              <a:t>‹#›</a:t>
            </a:fld>
            <a:endParaRPr lang="en-US"/>
          </a:p>
        </p:txBody>
      </p:sp>
    </p:spTree>
    <p:extLst>
      <p:ext uri="{BB962C8B-B14F-4D97-AF65-F5344CB8AC3E}">
        <p14:creationId xmlns:p14="http://schemas.microsoft.com/office/powerpoint/2010/main" val="342004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B4C4D5-B9CE-4F71-AA2F-D7D51D8689D8}" type="datetimeFigureOut">
              <a:rPr lang="en-US"/>
              <a:pPr>
                <a:defRPr/>
              </a:pPr>
              <a:t>11/20/2014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35AE4CE-709D-4860-ACF4-9230FE512E15}" type="slidenum">
              <a:rPr lang="en-US"/>
              <a:pPr>
                <a:defRPr/>
              </a:pPr>
              <a:t>‹#›</a:t>
            </a:fld>
            <a:endParaRPr lang="en-US"/>
          </a:p>
        </p:txBody>
      </p:sp>
    </p:spTree>
    <p:extLst>
      <p:ext uri="{BB962C8B-B14F-4D97-AF65-F5344CB8AC3E}">
        <p14:creationId xmlns:p14="http://schemas.microsoft.com/office/powerpoint/2010/main" val="141847789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9C2D430-4604-4869-8582-92F22E497C85}" type="datetimeFigureOut">
              <a:rPr lang="en-US"/>
              <a:pPr>
                <a:defRPr/>
              </a:pPr>
              <a:t>11/20/2014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5B04DF-6D14-44F5-B0D4-F984DF380734}" type="slidenum">
              <a:rPr lang="en-US"/>
              <a:pPr>
                <a:defRPr/>
              </a:pPr>
              <a:t>‹#›</a:t>
            </a:fld>
            <a:endParaRPr lang="en-US"/>
          </a:p>
        </p:txBody>
      </p:sp>
    </p:spTree>
    <p:extLst>
      <p:ext uri="{BB962C8B-B14F-4D97-AF65-F5344CB8AC3E}">
        <p14:creationId xmlns:p14="http://schemas.microsoft.com/office/powerpoint/2010/main" val="115088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EEC0F0F6-698F-43C7-B45E-CFA1F20382A2}" type="datetimeFigureOut">
              <a:rPr lang="en-US"/>
              <a:pPr>
                <a:defRPr/>
              </a:pPr>
              <a:t>11/20/2014</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8B9B8D93-B178-4BA3-BAE6-E55D9218749A}" type="slidenum">
              <a:rPr lang="en-US"/>
              <a:pPr>
                <a:defRPr/>
              </a:pPr>
              <a:t>‹#›</a:t>
            </a:fld>
            <a:endParaRPr lang="en-US"/>
          </a:p>
        </p:txBody>
      </p:sp>
    </p:spTree>
    <p:extLst>
      <p:ext uri="{BB962C8B-B14F-4D97-AF65-F5344CB8AC3E}">
        <p14:creationId xmlns:p14="http://schemas.microsoft.com/office/powerpoint/2010/main" val="3235747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9EEEF89-9C15-4BCD-8382-83326B4B59C5}" type="datetimeFigureOut">
              <a:rPr lang="en-US"/>
              <a:pPr>
                <a:defRPr/>
              </a:pPr>
              <a:t>11/20/2014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D759D93-2E54-468E-B0AD-6925EEF16A43}" type="slidenum">
              <a:rPr lang="en-US"/>
              <a:pPr>
                <a:defRPr/>
              </a:pPr>
              <a:t>‹#›</a:t>
            </a:fld>
            <a:endParaRPr lang="en-US"/>
          </a:p>
        </p:txBody>
      </p:sp>
    </p:spTree>
    <p:extLst>
      <p:ext uri="{BB962C8B-B14F-4D97-AF65-F5344CB8AC3E}">
        <p14:creationId xmlns:p14="http://schemas.microsoft.com/office/powerpoint/2010/main" val="2073276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5E0A4B9-84D7-48A2-AEF7-95ADE3824AC7}" type="datetimeFigureOut">
              <a:rPr lang="en-US"/>
              <a:pPr>
                <a:defRPr/>
              </a:pPr>
              <a:t>11/20/2014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C48716B-2936-43FC-B963-C03DD8E157F6}" type="slidenum">
              <a:rPr lang="en-US"/>
              <a:pPr>
                <a:defRPr/>
              </a:pPr>
              <a:t>‹#›</a:t>
            </a:fld>
            <a:endParaRPr lang="en-US"/>
          </a:p>
        </p:txBody>
      </p:sp>
    </p:spTree>
    <p:extLst>
      <p:ext uri="{BB962C8B-B14F-4D97-AF65-F5344CB8AC3E}">
        <p14:creationId xmlns:p14="http://schemas.microsoft.com/office/powerpoint/2010/main" val="1258799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fld id="{AF554DFC-08E3-4417-90E6-BA22C27C3CF9}" type="datetimeFigureOut">
              <a:rPr lang="en-US"/>
              <a:pPr>
                <a:defRPr/>
              </a:pPr>
              <a:t>11/20/2014</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CA6CFDF-EEB8-4998-BED2-5ABCDA6175BC}" type="slidenum">
              <a:rPr lang="en-US"/>
              <a:pPr>
                <a:defRPr/>
              </a:pPr>
              <a:t>‹#›</a:t>
            </a:fld>
            <a:endParaRPr lang="en-US"/>
          </a:p>
        </p:txBody>
      </p:sp>
    </p:spTree>
    <p:extLst>
      <p:ext uri="{BB962C8B-B14F-4D97-AF65-F5344CB8AC3E}">
        <p14:creationId xmlns:p14="http://schemas.microsoft.com/office/powerpoint/2010/main" val="2617064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4838B9-1648-41D3-B80E-635655B2EF33}" type="datetimeFigureOut">
              <a:rPr lang="en-US"/>
              <a:pPr>
                <a:defRPr/>
              </a:pPr>
              <a:t>11/20/2014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2174C96-867C-46EE-9E58-E16321F27318}" type="slidenum">
              <a:rPr lang="en-US"/>
              <a:pPr>
                <a:defRPr/>
              </a:pPr>
              <a:t>‹#›</a:t>
            </a:fld>
            <a:endParaRPr lang="en-US"/>
          </a:p>
        </p:txBody>
      </p:sp>
    </p:spTree>
    <p:extLst>
      <p:ext uri="{BB962C8B-B14F-4D97-AF65-F5344CB8AC3E}">
        <p14:creationId xmlns:p14="http://schemas.microsoft.com/office/powerpoint/2010/main" val="490448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fld id="{8AE2EB01-D312-40EE-B745-E19EEFD17980}" type="datetimeFigureOut">
              <a:rPr lang="en-US"/>
              <a:pPr>
                <a:defRPr/>
              </a:pPr>
              <a:t>11/20/2014</a:t>
            </a:fld>
            <a:endParaRPr lang="en-US"/>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fontAlgn="auto">
              <a:spcBef>
                <a:spcPts val="0"/>
              </a:spcBef>
              <a:spcAft>
                <a:spcPts val="0"/>
              </a:spcAft>
              <a:defRPr sz="1400" b="1">
                <a:solidFill>
                  <a:srgbClr val="FFFFFF"/>
                </a:solidFill>
                <a:latin typeface="+mn-lt"/>
                <a:cs typeface="+mn-cs"/>
              </a:defRPr>
            </a:lvl1pPr>
          </a:lstStyle>
          <a:p>
            <a:pPr>
              <a:defRPr/>
            </a:pPr>
            <a:fld id="{0E5ED2C5-654C-4561-98F5-F11D959E2515}" type="slidenum">
              <a:rPr lang="en-US"/>
              <a:pPr>
                <a:defRPr/>
              </a:pPr>
              <a:t>‹#›</a:t>
            </a:fld>
            <a:endParaRPr lang="en-US"/>
          </a:p>
        </p:txBody>
      </p:sp>
    </p:spTree>
    <p:extLst>
      <p:ext uri="{BB962C8B-B14F-4D97-AF65-F5344CB8AC3E}">
        <p14:creationId xmlns:p14="http://schemas.microsoft.com/office/powerpoint/2010/main" val="27013498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3.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2" Type="http://schemas.openxmlformats.org/officeDocument/2006/relationships/chart" Target="../charts/chart14.xml"/><Relationship Id="rId1" Type="http://schemas.openxmlformats.org/officeDocument/2006/relationships/slideLayout" Target="../slideLayouts/slideLayout2.xml"/><Relationship Id="rId4" Type="http://schemas.openxmlformats.org/officeDocument/2006/relationships/hyperlink" Target="https://data.cityofnewyork.us/Education/Projected-Public-School-Ratio/n7ta-pz8k" TargetMode="Externa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info@classsizematters.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rtlCol="0">
            <a:normAutofit fontScale="92500" lnSpcReduction="20000"/>
          </a:bodyPr>
          <a:lstStyle/>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endParaRPr lang="en-US" dirty="0"/>
          </a:p>
          <a:p>
            <a:pPr eaLnBrk="1" fontAlgn="auto" hangingPunct="1">
              <a:spcAft>
                <a:spcPts val="0"/>
              </a:spcAft>
              <a:buFont typeface="Arial" pitchFamily="34" charset="0"/>
              <a:buNone/>
              <a:defRPr/>
            </a:pPr>
            <a:endParaRPr lang="en-US" dirty="0" smtClean="0"/>
          </a:p>
          <a:p>
            <a:pPr eaLnBrk="1" fontAlgn="auto" hangingPunct="1">
              <a:spcAft>
                <a:spcPts val="0"/>
              </a:spcAft>
              <a:defRPr/>
            </a:pPr>
            <a:r>
              <a:rPr lang="en-US" dirty="0"/>
              <a:t>Leonie Haimson, </a:t>
            </a:r>
            <a:r>
              <a:rPr lang="en-US" dirty="0" smtClean="0"/>
              <a:t>Class Size Matters</a:t>
            </a:r>
          </a:p>
          <a:p>
            <a:pPr eaLnBrk="1" fontAlgn="auto" hangingPunct="1">
              <a:spcAft>
                <a:spcPts val="0"/>
              </a:spcAft>
              <a:buFont typeface="Arial" pitchFamily="34" charset="0"/>
              <a:buNone/>
              <a:defRPr/>
            </a:pPr>
            <a:r>
              <a:rPr lang="en-US" dirty="0" smtClean="0"/>
              <a:t>Nov. 20, 2014</a:t>
            </a:r>
            <a:endParaRPr lang="en-US" dirty="0"/>
          </a:p>
        </p:txBody>
      </p:sp>
      <p:sp>
        <p:nvSpPr>
          <p:cNvPr id="5" name="Title 1"/>
          <p:cNvSpPr>
            <a:spLocks noGrp="1"/>
          </p:cNvSpPr>
          <p:nvPr>
            <p:ph type="ctrTitle"/>
          </p:nvPr>
        </p:nvSpPr>
        <p:spPr/>
        <p:txBody>
          <a:bodyPr>
            <a:normAutofit/>
          </a:bodyPr>
          <a:lstStyle/>
          <a:p>
            <a:pPr algn="ctr" eaLnBrk="1" fontAlgn="auto" hangingPunct="1">
              <a:spcAft>
                <a:spcPts val="0"/>
              </a:spcAft>
              <a:defRPr/>
            </a:pPr>
            <a:r>
              <a:rPr lang="en-US" sz="2800" dirty="0" smtClean="0">
                <a:latin typeface="Arial Black" panose="020B0A04020102020204" pitchFamily="34" charset="0"/>
              </a:rPr>
              <a:t>HOW DOE’s C4E plan Does NOTHING to address class size or overcrowding in D3 and </a:t>
            </a:r>
            <a:r>
              <a:rPr lang="en-US" sz="2800" dirty="0" err="1" smtClean="0">
                <a:latin typeface="Arial Black" panose="020B0A04020102020204" pitchFamily="34" charset="0"/>
              </a:rPr>
              <a:t>CityWide</a:t>
            </a:r>
            <a:endParaRPr lang="en-US" sz="1800" i="1" dirty="0">
              <a:latin typeface="Arial Black" panose="020B0A04020102020204" pitchFamily="34" charset="0"/>
            </a:endParaRPr>
          </a:p>
        </p:txBody>
      </p:sp>
    </p:spTree>
    <p:extLst>
      <p:ext uri="{BB962C8B-B14F-4D97-AF65-F5344CB8AC3E}">
        <p14:creationId xmlns:p14="http://schemas.microsoft.com/office/powerpoint/2010/main" val="3398203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D3 </a:t>
            </a:r>
            <a:br>
              <a:rPr lang="en-US" dirty="0" smtClean="0"/>
            </a:br>
            <a:r>
              <a:rPr lang="en-US" dirty="0" smtClean="0"/>
              <a:t>with large class sizes, K-3</a:t>
            </a:r>
            <a:endParaRPr lang="en-US" dirty="0">
              <a:solidFill>
                <a:srgbClr val="3366FF"/>
              </a:solidFill>
            </a:endParaRPr>
          </a:p>
        </p:txBody>
      </p:sp>
      <p:sp>
        <p:nvSpPr>
          <p:cNvPr id="15" name="TextBox 14"/>
          <p:cNvSpPr txBox="1"/>
          <p:nvPr/>
        </p:nvSpPr>
        <p:spPr>
          <a:xfrm>
            <a:off x="195568" y="6581001"/>
            <a:ext cx="3163045" cy="276999"/>
          </a:xfrm>
          <a:prstGeom prst="rect">
            <a:avLst/>
          </a:prstGeom>
          <a:noFill/>
        </p:spPr>
        <p:txBody>
          <a:bodyPr wrap="none" rtlCol="0">
            <a:spAutoFit/>
          </a:bodyPr>
          <a:lstStyle/>
          <a:p>
            <a:pPr algn="ctr"/>
            <a:r>
              <a:rPr lang="en-US" sz="1200" dirty="0" smtClean="0">
                <a:solidFill>
                  <a:srgbClr val="292934"/>
                </a:solidFill>
              </a:rPr>
              <a:t>Data </a:t>
            </a:r>
            <a:r>
              <a:rPr lang="en-US" sz="1200" dirty="0" smtClean="0">
                <a:solidFill>
                  <a:srgbClr val="292934"/>
                </a:solidFill>
              </a:rPr>
              <a:t>source: </a:t>
            </a:r>
            <a:r>
              <a:rPr lang="en-US" sz="1200" dirty="0" smtClean="0">
                <a:solidFill>
                  <a:srgbClr val="292934"/>
                </a:solidFill>
              </a:rPr>
              <a:t>2014 DOE Class Size Report</a:t>
            </a:r>
            <a:endParaRPr lang="en-US" sz="1200" dirty="0">
              <a:solidFill>
                <a:srgbClr val="292934"/>
              </a:solidFill>
            </a:endParaRPr>
          </a:p>
        </p:txBody>
      </p:sp>
      <p:graphicFrame>
        <p:nvGraphicFramePr>
          <p:cNvPr id="8" name="Chart 7"/>
          <p:cNvGraphicFramePr>
            <a:graphicFrameLocks/>
          </p:cNvGraphicFramePr>
          <p:nvPr>
            <p:extLst>
              <p:ext uri="{D42A27DB-BD31-4B8C-83A1-F6EECF244321}">
                <p14:modId xmlns:p14="http://schemas.microsoft.com/office/powerpoint/2010/main" val="178399017"/>
              </p:ext>
            </p:extLst>
          </p:nvPr>
        </p:nvGraphicFramePr>
        <p:xfrm>
          <a:off x="20782" y="1447800"/>
          <a:ext cx="4572000" cy="2514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548726002"/>
              </p:ext>
            </p:extLst>
          </p:nvPr>
        </p:nvGraphicFramePr>
        <p:xfrm>
          <a:off x="4572000" y="1447800"/>
          <a:ext cx="4572000" cy="2667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a:graphicFrameLocks/>
          </p:cNvGraphicFramePr>
          <p:nvPr>
            <p:extLst>
              <p:ext uri="{D42A27DB-BD31-4B8C-83A1-F6EECF244321}">
                <p14:modId xmlns:p14="http://schemas.microsoft.com/office/powerpoint/2010/main" val="738378180"/>
              </p:ext>
            </p:extLst>
          </p:nvPr>
        </p:nvGraphicFramePr>
        <p:xfrm>
          <a:off x="-6927" y="3955518"/>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Chart 15"/>
          <p:cNvGraphicFramePr>
            <a:graphicFrameLocks/>
          </p:cNvGraphicFramePr>
          <p:nvPr>
            <p:extLst>
              <p:ext uri="{D42A27DB-BD31-4B8C-83A1-F6EECF244321}">
                <p14:modId xmlns:p14="http://schemas.microsoft.com/office/powerpoint/2010/main" val="2410086517"/>
              </p:ext>
            </p:extLst>
          </p:nvPr>
        </p:nvGraphicFramePr>
        <p:xfrm>
          <a:off x="4572000" y="397630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710262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19570798"/>
              </p:ext>
            </p:extLst>
          </p:nvPr>
        </p:nvGraphicFramePr>
        <p:xfrm>
          <a:off x="438150" y="533400"/>
          <a:ext cx="82296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91899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Other ways city has encouraged class size increases</a:t>
            </a:r>
            <a:endParaRPr lang="en-US" dirty="0"/>
          </a:p>
        </p:txBody>
      </p:sp>
      <p:sp>
        <p:nvSpPr>
          <p:cNvPr id="15363" name="Content Placeholder 2"/>
          <p:cNvSpPr>
            <a:spLocks noGrp="1"/>
          </p:cNvSpPr>
          <p:nvPr>
            <p:ph idx="1"/>
          </p:nvPr>
        </p:nvSpPr>
        <p:spPr>
          <a:xfrm>
            <a:off x="457200" y="1600200"/>
            <a:ext cx="8229600" cy="5105400"/>
          </a:xfrm>
        </p:spPr>
        <p:txBody>
          <a:bodyPr/>
          <a:lstStyle/>
          <a:p>
            <a:endParaRPr lang="en-US" altLang="en-US" sz="2000" dirty="0" smtClean="0"/>
          </a:p>
          <a:p>
            <a:r>
              <a:rPr lang="en-US" altLang="en-US" sz="2000" dirty="0" smtClean="0"/>
              <a:t>In 2010, the DOE eliminated the early grade class size reduction funding for K-3, despite promising to keep it as part of its C4E plan.</a:t>
            </a:r>
          </a:p>
          <a:p>
            <a:endParaRPr lang="en-US" altLang="en-US" sz="2000" dirty="0" smtClean="0"/>
          </a:p>
          <a:p>
            <a:r>
              <a:rPr lang="en-US" altLang="en-US" sz="2000" dirty="0" smtClean="0"/>
              <a:t>In 2011, the DOE refused to comply with a side agreement with the UFT to cap class sizes at 28 in grades 1-3, leading to sharp increases in these grades to 30 or more. </a:t>
            </a:r>
          </a:p>
          <a:p>
            <a:endParaRPr lang="en-US" altLang="en-US" sz="2000" dirty="0" smtClean="0"/>
          </a:p>
          <a:p>
            <a:r>
              <a:rPr lang="en-US" altLang="en-US" sz="2000" dirty="0" smtClean="0"/>
              <a:t>Co-locations have made overcrowding worse, and taken space that instead could have been used to reduce class size. </a:t>
            </a:r>
          </a:p>
          <a:p>
            <a:endParaRPr lang="en-US" altLang="en-US" sz="2000" dirty="0" smtClean="0"/>
          </a:p>
          <a:p>
            <a:r>
              <a:rPr lang="en-US" altLang="en-US" sz="2000" dirty="0"/>
              <a:t>When principals try to lower class size, particularly in middle or high schools,  DOE often sends them more students. </a:t>
            </a:r>
          </a:p>
          <a:p>
            <a:endParaRPr lang="en-US" altLang="en-US" dirty="0" smtClean="0"/>
          </a:p>
          <a:p>
            <a:endParaRPr lang="en-US" altLang="en-US" dirty="0" smtClean="0"/>
          </a:p>
          <a:p>
            <a:endParaRPr lang="en-US" altLang="en-US" dirty="0"/>
          </a:p>
          <a:p>
            <a:endParaRPr lang="en-US" altLang="en-US" sz="2000" dirty="0" smtClean="0"/>
          </a:p>
          <a:p>
            <a:endParaRPr lang="en-US" altLang="en-US" dirty="0" smtClean="0"/>
          </a:p>
        </p:txBody>
      </p:sp>
    </p:spTree>
    <p:extLst>
      <p:ext uri="{BB962C8B-B14F-4D97-AF65-F5344CB8AC3E}">
        <p14:creationId xmlns:p14="http://schemas.microsoft.com/office/powerpoint/2010/main" val="1456093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More ways DOE has worked to increase class size in its C4E plan</a:t>
            </a:r>
            <a:endParaRPr lang="en-US" dirty="0"/>
          </a:p>
        </p:txBody>
      </p:sp>
      <p:sp>
        <p:nvSpPr>
          <p:cNvPr id="16387" name="Content Placeholder 2"/>
          <p:cNvSpPr>
            <a:spLocks noGrp="1"/>
          </p:cNvSpPr>
          <p:nvPr>
            <p:ph idx="1"/>
          </p:nvPr>
        </p:nvSpPr>
        <p:spPr/>
        <p:txBody>
          <a:bodyPr/>
          <a:lstStyle/>
          <a:p>
            <a:endParaRPr lang="en-US" altLang="en-US" dirty="0" smtClean="0"/>
          </a:p>
          <a:p>
            <a:r>
              <a:rPr lang="en-US" altLang="en-US" dirty="0" smtClean="0"/>
              <a:t>DOE refuses to allocate any funds specifically towards class size reduction in its targeted or citywide C4E allocations.</a:t>
            </a:r>
          </a:p>
          <a:p>
            <a:endParaRPr lang="en-US" altLang="en-US" dirty="0" smtClean="0"/>
          </a:p>
          <a:p>
            <a:r>
              <a:rPr lang="en-US" altLang="en-US" dirty="0" smtClean="0"/>
              <a:t>DOE allows principals to use C4E funds to “</a:t>
            </a:r>
            <a:r>
              <a:rPr lang="en-US" altLang="en-US" i="1" dirty="0" smtClean="0"/>
              <a:t>Minimize growth of class size,” </a:t>
            </a:r>
            <a:r>
              <a:rPr lang="en-US" altLang="en-US" dirty="0" smtClean="0"/>
              <a:t>which is not class size reduction.</a:t>
            </a:r>
            <a:endParaRPr lang="en-US" altLang="en-US" i="1" dirty="0" smtClean="0"/>
          </a:p>
          <a:p>
            <a:endParaRPr lang="en-US" altLang="en-US" dirty="0"/>
          </a:p>
          <a:p>
            <a:r>
              <a:rPr lang="en-US" altLang="en-US" dirty="0" smtClean="0"/>
              <a:t>DOE has never aligned its capital plan or the school utilization formula to smaller classes, contrary to the C4E law. </a:t>
            </a:r>
          </a:p>
        </p:txBody>
      </p:sp>
    </p:spTree>
    <p:extLst>
      <p:ext uri="{BB962C8B-B14F-4D97-AF65-F5344CB8AC3E}">
        <p14:creationId xmlns:p14="http://schemas.microsoft.com/office/powerpoint/2010/main" val="26357048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Overcrowding in D3 and Manhattan</a:t>
            </a:r>
            <a:endParaRPr lang="en-US" sz="3200" dirty="0"/>
          </a:p>
        </p:txBody>
      </p:sp>
      <p:sp>
        <p:nvSpPr>
          <p:cNvPr id="3" name="Content Placeholder 2"/>
          <p:cNvSpPr>
            <a:spLocks noGrp="1"/>
          </p:cNvSpPr>
          <p:nvPr>
            <p:ph idx="1"/>
          </p:nvPr>
        </p:nvSpPr>
        <p:spPr>
          <a:xfrm>
            <a:off x="457200" y="1524000"/>
            <a:ext cx="8229600" cy="4953000"/>
          </a:xfrm>
        </p:spPr>
        <p:txBody>
          <a:bodyPr>
            <a:normAutofit fontScale="92500" lnSpcReduction="20000"/>
          </a:bodyPr>
          <a:lstStyle/>
          <a:p>
            <a:r>
              <a:rPr lang="en-US" dirty="0" smtClean="0"/>
              <a:t>Last year there were 10 District 1 buildings with elementary and middle school students that were over 100% utilization.  </a:t>
            </a:r>
          </a:p>
          <a:p>
            <a:endParaRPr lang="en-US" dirty="0"/>
          </a:p>
          <a:p>
            <a:r>
              <a:rPr lang="en-US" dirty="0" smtClean="0"/>
              <a:t>17 Manhattan high school buildings were over-utilized with a shortage of 3,181 seats.  </a:t>
            </a:r>
          </a:p>
          <a:p>
            <a:endParaRPr lang="en-US" dirty="0"/>
          </a:p>
          <a:p>
            <a:r>
              <a:rPr lang="en-US" dirty="0" smtClean="0"/>
              <a:t>Most </a:t>
            </a:r>
            <a:r>
              <a:rPr lang="en-US" dirty="0"/>
              <a:t>experts believe that these figures </a:t>
            </a:r>
            <a:r>
              <a:rPr lang="en-US" i="1" dirty="0"/>
              <a:t>underestimate</a:t>
            </a:r>
            <a:r>
              <a:rPr lang="en-US" dirty="0"/>
              <a:t> the </a:t>
            </a:r>
            <a:r>
              <a:rPr lang="en-US" dirty="0" smtClean="0"/>
              <a:t>actual level </a:t>
            </a:r>
            <a:r>
              <a:rPr lang="en-US" dirty="0"/>
              <a:t>of overcrowding in our schools; and so Chancellor has </a:t>
            </a:r>
            <a:r>
              <a:rPr lang="en-US" dirty="0" smtClean="0"/>
              <a:t>appointed a task </a:t>
            </a:r>
            <a:r>
              <a:rPr lang="en-US" dirty="0"/>
              <a:t>force to revamp the Blue Book formula</a:t>
            </a:r>
            <a:r>
              <a:rPr lang="en-US" dirty="0" smtClean="0"/>
              <a:t>.</a:t>
            </a:r>
          </a:p>
          <a:p>
            <a:endParaRPr lang="en-US" dirty="0"/>
          </a:p>
          <a:p>
            <a:r>
              <a:rPr lang="en-US" dirty="0"/>
              <a:t>DOE consultants project </a:t>
            </a:r>
            <a:r>
              <a:rPr lang="en-US" dirty="0" smtClean="0"/>
              <a:t>over 1,000 </a:t>
            </a:r>
            <a:r>
              <a:rPr lang="en-US" dirty="0"/>
              <a:t>new </a:t>
            </a:r>
            <a:r>
              <a:rPr lang="en-US" dirty="0" smtClean="0"/>
              <a:t>D1 </a:t>
            </a:r>
            <a:r>
              <a:rPr lang="en-US" dirty="0"/>
              <a:t>students over next 5-10 years.</a:t>
            </a:r>
          </a:p>
          <a:p>
            <a:endParaRPr lang="en-US" dirty="0"/>
          </a:p>
          <a:p>
            <a:r>
              <a:rPr lang="en-US" i="1" dirty="0"/>
              <a:t>Yet there are </a:t>
            </a:r>
            <a:r>
              <a:rPr lang="en-US" i="1" dirty="0" smtClean="0"/>
              <a:t>only 692 </a:t>
            </a:r>
            <a:r>
              <a:rPr lang="en-US" i="1" dirty="0"/>
              <a:t>ES &amp; MS seats for </a:t>
            </a:r>
            <a:r>
              <a:rPr lang="en-US" i="1" dirty="0" smtClean="0"/>
              <a:t>D1 </a:t>
            </a:r>
            <a:r>
              <a:rPr lang="en-US" i="1" dirty="0"/>
              <a:t>in the 5 year plan, and </a:t>
            </a:r>
            <a:r>
              <a:rPr lang="en-US" i="1" dirty="0" smtClean="0"/>
              <a:t>NO Manhattan HS seats.</a:t>
            </a:r>
            <a:endParaRPr lang="en-US" i="1" dirty="0"/>
          </a:p>
        </p:txBody>
      </p:sp>
      <p:sp>
        <p:nvSpPr>
          <p:cNvPr id="4" name="TextBox 3"/>
          <p:cNvSpPr txBox="1"/>
          <p:nvPr/>
        </p:nvSpPr>
        <p:spPr>
          <a:xfrm>
            <a:off x="270869" y="6413500"/>
            <a:ext cx="8669931" cy="307777"/>
          </a:xfrm>
          <a:prstGeom prst="rect">
            <a:avLst/>
          </a:prstGeom>
          <a:noFill/>
        </p:spPr>
        <p:txBody>
          <a:bodyPr wrap="square" rtlCol="0">
            <a:spAutoFit/>
          </a:bodyPr>
          <a:lstStyle/>
          <a:p>
            <a:pPr algn="ctr" fontAlgn="base">
              <a:spcBef>
                <a:spcPct val="0"/>
              </a:spcBef>
              <a:spcAft>
                <a:spcPct val="0"/>
              </a:spcAft>
            </a:pPr>
            <a:r>
              <a:rPr lang="en-US" sz="1400" dirty="0" smtClean="0">
                <a:solidFill>
                  <a:srgbClr val="292934"/>
                </a:solidFill>
                <a:cs typeface="Arial" charset="0"/>
              </a:rPr>
              <a:t>Source: 2013-2014 DOE Blue Book</a:t>
            </a:r>
            <a:endParaRPr lang="en-US" sz="1400" dirty="0">
              <a:solidFill>
                <a:srgbClr val="292934"/>
              </a:solidFill>
              <a:cs typeface="Arial" charset="0"/>
            </a:endParaRPr>
          </a:p>
        </p:txBody>
      </p:sp>
    </p:spTree>
    <p:extLst>
      <p:ext uri="{BB962C8B-B14F-4D97-AF65-F5344CB8AC3E}">
        <p14:creationId xmlns:p14="http://schemas.microsoft.com/office/powerpoint/2010/main" val="5446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10 ES and MS Buildings are over-utilized in D3</a:t>
            </a:r>
            <a:r>
              <a:rPr lang="en-US" dirty="0"/>
              <a:t/>
            </a:r>
            <a:br>
              <a:rPr lang="en-US" dirty="0"/>
            </a:br>
            <a:r>
              <a:rPr lang="en-US" sz="2700" dirty="0" smtClean="0"/>
              <a:t>393 </a:t>
            </a:r>
            <a:r>
              <a:rPr lang="en-US" sz="2700" dirty="0"/>
              <a:t>seats needed to reach 100% building utilization</a:t>
            </a:r>
            <a:endParaRPr lang="en-US" dirty="0"/>
          </a:p>
        </p:txBody>
      </p:sp>
      <p:sp>
        <p:nvSpPr>
          <p:cNvPr id="7" name="TextBox 6"/>
          <p:cNvSpPr txBox="1"/>
          <p:nvPr/>
        </p:nvSpPr>
        <p:spPr>
          <a:xfrm>
            <a:off x="243160" y="6453909"/>
            <a:ext cx="8669931" cy="307777"/>
          </a:xfrm>
          <a:prstGeom prst="rect">
            <a:avLst/>
          </a:prstGeom>
          <a:noFill/>
        </p:spPr>
        <p:txBody>
          <a:bodyPr wrap="square" rtlCol="0">
            <a:spAutoFit/>
          </a:bodyPr>
          <a:lstStyle/>
          <a:p>
            <a:pPr algn="ctr" fontAlgn="base">
              <a:spcBef>
                <a:spcPct val="0"/>
              </a:spcBef>
              <a:spcAft>
                <a:spcPct val="0"/>
              </a:spcAft>
            </a:pPr>
            <a:r>
              <a:rPr lang="en-US" sz="1400" dirty="0" smtClean="0">
                <a:solidFill>
                  <a:srgbClr val="292934"/>
                </a:solidFill>
                <a:cs typeface="Arial" charset="0"/>
              </a:rPr>
              <a:t>Source: 2013-2014 DOE Blue Book</a:t>
            </a:r>
            <a:endParaRPr lang="en-US" sz="1400" dirty="0">
              <a:solidFill>
                <a:srgbClr val="292934"/>
              </a:solidFill>
              <a:cs typeface="Arial" charset="0"/>
            </a:endParaRPr>
          </a:p>
        </p:txBody>
      </p:sp>
      <p:graphicFrame>
        <p:nvGraphicFramePr>
          <p:cNvPr id="6" name="Content Placeholder 5"/>
          <p:cNvGraphicFramePr>
            <a:graphicFrameLocks noGrp="1"/>
          </p:cNvGraphicFramePr>
          <p:nvPr>
            <p:ph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13447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6400"/>
            <a:ext cx="8229600" cy="990600"/>
          </a:xfrm>
        </p:spPr>
        <p:txBody>
          <a:bodyPr>
            <a:noAutofit/>
          </a:bodyPr>
          <a:lstStyle/>
          <a:p>
            <a:r>
              <a:rPr lang="en-US" sz="2800" dirty="0" smtClean="0"/>
              <a:t>17 Manhattan High School Buildings are </a:t>
            </a:r>
            <a:r>
              <a:rPr lang="en-US" sz="2800" dirty="0"/>
              <a:t>over-utilized</a:t>
            </a:r>
            <a:br>
              <a:rPr lang="en-US" sz="2800" dirty="0"/>
            </a:br>
            <a:r>
              <a:rPr lang="en-US" sz="2400" dirty="0" smtClean="0"/>
              <a:t>3,181 </a:t>
            </a:r>
            <a:r>
              <a:rPr lang="en-US" sz="2400" dirty="0"/>
              <a:t>HS seats needed to reach 100% building </a:t>
            </a:r>
            <a:r>
              <a:rPr lang="en-US" sz="2400" dirty="0" smtClean="0"/>
              <a:t>utilization</a:t>
            </a:r>
            <a:endParaRPr lang="en-US" sz="2400" dirty="0"/>
          </a:p>
        </p:txBody>
      </p:sp>
      <p:sp>
        <p:nvSpPr>
          <p:cNvPr id="5" name="TextBox 4"/>
          <p:cNvSpPr txBox="1"/>
          <p:nvPr/>
        </p:nvSpPr>
        <p:spPr>
          <a:xfrm>
            <a:off x="298578" y="6550223"/>
            <a:ext cx="8669931" cy="307777"/>
          </a:xfrm>
          <a:prstGeom prst="rect">
            <a:avLst/>
          </a:prstGeom>
          <a:noFill/>
        </p:spPr>
        <p:txBody>
          <a:bodyPr wrap="square" rtlCol="0">
            <a:spAutoFit/>
          </a:bodyPr>
          <a:lstStyle/>
          <a:p>
            <a:pPr algn="ctr" fontAlgn="base">
              <a:spcBef>
                <a:spcPct val="0"/>
              </a:spcBef>
              <a:spcAft>
                <a:spcPct val="0"/>
              </a:spcAft>
            </a:pPr>
            <a:r>
              <a:rPr lang="en-US" sz="1400" dirty="0" smtClean="0">
                <a:solidFill>
                  <a:srgbClr val="292934"/>
                </a:solidFill>
                <a:cs typeface="Arial" charset="0"/>
              </a:rPr>
              <a:t>Source: 2013-2014 DOE Blue Book</a:t>
            </a:r>
            <a:endParaRPr lang="en-US" sz="1400" dirty="0">
              <a:solidFill>
                <a:srgbClr val="292934"/>
              </a:solidFill>
              <a:cs typeface="Arial"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508063633"/>
              </p:ext>
            </p:extLst>
          </p:nvPr>
        </p:nvGraphicFramePr>
        <p:xfrm>
          <a:off x="270869" y="1467093"/>
          <a:ext cx="8483600" cy="51210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31133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400" dirty="0" smtClean="0">
                <a:solidFill>
                  <a:srgbClr val="FF6600"/>
                </a:solidFill>
              </a:rPr>
              <a:t>New Seats in Capital Plan and DOE Enrollment Projections for CSD </a:t>
            </a:r>
            <a:r>
              <a:rPr lang="en-US" sz="2400" dirty="0">
                <a:solidFill>
                  <a:srgbClr val="FF6600"/>
                </a:solidFill>
              </a:rPr>
              <a:t>3</a:t>
            </a:r>
          </a:p>
        </p:txBody>
      </p:sp>
      <p:sp>
        <p:nvSpPr>
          <p:cNvPr id="6" name="TextBox 5"/>
          <p:cNvSpPr txBox="1"/>
          <p:nvPr/>
        </p:nvSpPr>
        <p:spPr>
          <a:xfrm>
            <a:off x="0" y="6488668"/>
            <a:ext cx="8658214" cy="276999"/>
          </a:xfrm>
          <a:prstGeom prst="rect">
            <a:avLst/>
          </a:prstGeom>
          <a:noFill/>
        </p:spPr>
        <p:txBody>
          <a:bodyPr wrap="none" rtlCol="0">
            <a:spAutoFit/>
          </a:bodyPr>
          <a:lstStyle/>
          <a:p>
            <a:r>
              <a:rPr lang="en-US" sz="1200" dirty="0" smtClean="0"/>
              <a:t>~915 to 1,442 seats needed to accommodate growth, acc. to enrollment projections but only 692 seats added in capital plan.</a:t>
            </a:r>
            <a:endParaRPr lang="en-US" sz="1200" dirty="0"/>
          </a:p>
        </p:txBody>
      </p:sp>
      <p:graphicFrame>
        <p:nvGraphicFramePr>
          <p:cNvPr id="5" name="Chart 4"/>
          <p:cNvGraphicFramePr>
            <a:graphicFrameLocks/>
          </p:cNvGraphicFramePr>
          <p:nvPr>
            <p:extLst>
              <p:ext uri="{D42A27DB-BD31-4B8C-83A1-F6EECF244321}">
                <p14:modId xmlns:p14="http://schemas.microsoft.com/office/powerpoint/2010/main" val="4003225163"/>
              </p:ext>
            </p:extLst>
          </p:nvPr>
        </p:nvGraphicFramePr>
        <p:xfrm>
          <a:off x="0" y="1600200"/>
          <a:ext cx="9144000" cy="46032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722755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pPr fontAlgn="base">
              <a:spcBef>
                <a:spcPct val="0"/>
              </a:spcBef>
              <a:spcAft>
                <a:spcPct val="0"/>
              </a:spcAft>
            </a:pPr>
            <a:endParaRPr lang="en-US" dirty="0">
              <a:solidFill>
                <a:srgbClr val="292934"/>
              </a:solidFill>
              <a:cs typeface="Arial" charset="0"/>
            </a:endParaRPr>
          </a:p>
        </p:txBody>
      </p:sp>
      <p:sp>
        <p:nvSpPr>
          <p:cNvPr id="8" name="Rectangle 7"/>
          <p:cNvSpPr/>
          <p:nvPr/>
        </p:nvSpPr>
        <p:spPr>
          <a:xfrm>
            <a:off x="7010400" y="1307812"/>
            <a:ext cx="2133599" cy="707886"/>
          </a:xfrm>
          <a:prstGeom prst="rect">
            <a:avLst/>
          </a:prstGeom>
        </p:spPr>
        <p:txBody>
          <a:bodyPr wrap="square">
            <a:spAutoFit/>
          </a:bodyPr>
          <a:lstStyle/>
          <a:p>
            <a:pPr fontAlgn="base">
              <a:spcBef>
                <a:spcPct val="0"/>
              </a:spcBef>
              <a:spcAft>
                <a:spcPct val="0"/>
              </a:spcAft>
            </a:pPr>
            <a:r>
              <a:rPr lang="en-US" sz="800" dirty="0">
                <a:solidFill>
                  <a:srgbClr val="292934"/>
                </a:solidFill>
                <a:cs typeface="Arial" charset="0"/>
              </a:rPr>
              <a:t>*Statistical Forecasting does not include D75 </a:t>
            </a:r>
            <a:r>
              <a:rPr lang="en-US" sz="800" dirty="0" smtClean="0">
                <a:solidFill>
                  <a:srgbClr val="292934"/>
                </a:solidFill>
                <a:cs typeface="Arial" charset="0"/>
              </a:rPr>
              <a:t>students; K-8 Seats </a:t>
            </a:r>
            <a:r>
              <a:rPr lang="en-US" sz="800" dirty="0">
                <a:solidFill>
                  <a:srgbClr val="292934"/>
                </a:solidFill>
                <a:cs typeface="Arial" charset="0"/>
              </a:rPr>
              <a:t>in Capital Plan are categorized as </a:t>
            </a:r>
            <a:r>
              <a:rPr lang="en-US" sz="800" dirty="0" smtClean="0">
                <a:solidFill>
                  <a:srgbClr val="292934"/>
                </a:solidFill>
                <a:cs typeface="Arial" charset="0"/>
              </a:rPr>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592654841"/>
              </p:ext>
            </p:extLst>
          </p:nvPr>
        </p:nvGraphicFramePr>
        <p:xfrm>
          <a:off x="139700" y="1600200"/>
          <a:ext cx="7010400" cy="5130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pPr fontAlgn="base">
              <a:spcBef>
                <a:spcPct val="0"/>
              </a:spcBef>
              <a:spcAft>
                <a:spcPct val="0"/>
              </a:spcAft>
            </a:pPr>
            <a:r>
              <a:rPr lang="en-US" sz="800" dirty="0" smtClean="0">
                <a:solidFill>
                  <a:srgbClr val="292934"/>
                </a:solidFill>
                <a:cs typeface="Arial" charset="0"/>
              </a:rPr>
              <a:t>Source for Housing Starts: NYSCA Projected </a:t>
            </a:r>
            <a:r>
              <a:rPr lang="en-US" sz="800" dirty="0">
                <a:solidFill>
                  <a:srgbClr val="292934"/>
                </a:solidFill>
                <a:cs typeface="Arial" charset="0"/>
              </a:rPr>
              <a:t>New Housing Starts </a:t>
            </a:r>
            <a:r>
              <a:rPr lang="en-US" sz="800" dirty="0" smtClean="0">
                <a:solidFill>
                  <a:srgbClr val="292934"/>
                </a:solidFill>
                <a:cs typeface="Arial" charset="0"/>
              </a:rPr>
              <a:t>2012</a:t>
            </a:r>
            <a:r>
              <a:rPr lang="en-US" sz="800" dirty="0">
                <a:solidFill>
                  <a:srgbClr val="292934"/>
                </a:solidFill>
                <a:cs typeface="Arial" charset="0"/>
              </a:rPr>
              <a:t>-2021, </a:t>
            </a:r>
            <a:r>
              <a:rPr lang="en-US" sz="800" dirty="0">
                <a:solidFill>
                  <a:srgbClr val="292934"/>
                </a:solidFill>
                <a:cs typeface="Arial" charset="0"/>
                <a:hlinkClick r:id="rId3"/>
              </a:rPr>
              <a:t>http://www.nycsca.org/Community/CapitalPlanManagementReportsData/Housing/2012-21HousingWebChart.pdf</a:t>
            </a:r>
            <a:r>
              <a:rPr lang="en-US" sz="800" dirty="0">
                <a:solidFill>
                  <a:srgbClr val="292934"/>
                </a:solidFill>
                <a:cs typeface="Arial" charset="0"/>
              </a:rPr>
              <a:t>; </a:t>
            </a:r>
            <a:r>
              <a:rPr lang="en-US" sz="800" dirty="0" smtClean="0">
                <a:solidFill>
                  <a:srgbClr val="292934"/>
                </a:solidFill>
                <a:cs typeface="Arial" charset="0"/>
              </a:rPr>
              <a:t>Projected </a:t>
            </a:r>
            <a:r>
              <a:rPr lang="en-US" sz="800" dirty="0">
                <a:solidFill>
                  <a:srgbClr val="292934"/>
                </a:solidFill>
                <a:cs typeface="Arial" charset="0"/>
              </a:rPr>
              <a:t>public school ratio, </a:t>
            </a:r>
            <a:r>
              <a:rPr lang="en-US" sz="800" dirty="0">
                <a:solidFill>
                  <a:srgbClr val="292934"/>
                </a:solidFill>
                <a:cs typeface="Arial" charset="0"/>
                <a:hlinkClick r:id="rId4"/>
              </a:rPr>
              <a:t>https://data.cityofnewyork.us/Education/Projected-Public-School-Ratio/n7ta-pz8k  </a:t>
            </a:r>
            <a:endParaRPr lang="en-US" sz="800" dirty="0">
              <a:solidFill>
                <a:srgbClr val="292934"/>
              </a:solidFill>
              <a:cs typeface="Arial" charset="0"/>
            </a:endParaRPr>
          </a:p>
          <a:p>
            <a:pPr fontAlgn="base">
              <a:spcBef>
                <a:spcPct val="0"/>
              </a:spcBef>
              <a:spcAft>
                <a:spcPct val="0"/>
              </a:spcAft>
            </a:pPr>
            <a:endParaRPr lang="en-US" sz="800" dirty="0">
              <a:solidFill>
                <a:srgbClr val="292934"/>
              </a:solidFill>
              <a:cs typeface="Arial" charset="0"/>
            </a:endParaRPr>
          </a:p>
        </p:txBody>
      </p:sp>
    </p:spTree>
    <p:extLst>
      <p:ext uri="{BB962C8B-B14F-4D97-AF65-F5344CB8AC3E}">
        <p14:creationId xmlns:p14="http://schemas.microsoft.com/office/powerpoint/2010/main" val="14518616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0073705"/>
              </p:ext>
            </p:extLst>
          </p:nvPr>
        </p:nvGraphicFramePr>
        <p:xfrm>
          <a:off x="101600" y="1600200"/>
          <a:ext cx="6705600" cy="5156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pPr fontAlgn="base">
              <a:spcBef>
                <a:spcPct val="0"/>
              </a:spcBef>
              <a:spcAft>
                <a:spcPct val="0"/>
              </a:spcAft>
            </a:pPr>
            <a:r>
              <a:rPr lang="en-US" sz="800" dirty="0">
                <a:solidFill>
                  <a:srgbClr val="292934"/>
                </a:solidFill>
                <a:cs typeface="Arial" charset="0"/>
              </a:rPr>
              <a:t>*Statistical Forecasting does not include D75 </a:t>
            </a:r>
            <a:r>
              <a:rPr lang="en-US" sz="800" dirty="0" smtClean="0">
                <a:solidFill>
                  <a:srgbClr val="292934"/>
                </a:solidFill>
                <a:cs typeface="Arial" charset="0"/>
              </a:rPr>
              <a:t>students; HS Seats in Capital Plan are categorized as IS/HS and does not include seats for class size reduction</a:t>
            </a:r>
            <a:endParaRPr lang="en-US" sz="800" dirty="0">
              <a:solidFill>
                <a:srgbClr val="292934"/>
              </a:solidFill>
              <a:cs typeface="Arial" charset="0"/>
            </a:endParaRPr>
          </a:p>
        </p:txBody>
      </p:sp>
      <p:sp>
        <p:nvSpPr>
          <p:cNvPr id="7" name="TextBox 6"/>
          <p:cNvSpPr txBox="1"/>
          <p:nvPr/>
        </p:nvSpPr>
        <p:spPr>
          <a:xfrm>
            <a:off x="6705600" y="1827372"/>
            <a:ext cx="2298700" cy="1200328"/>
          </a:xfrm>
          <a:prstGeom prst="rect">
            <a:avLst/>
          </a:prstGeom>
          <a:noFill/>
        </p:spPr>
        <p:txBody>
          <a:bodyPr wrap="square" rtlCol="0">
            <a:spAutoFit/>
          </a:bodyPr>
          <a:lstStyle/>
          <a:p>
            <a:pPr fontAlgn="base">
              <a:spcBef>
                <a:spcPct val="0"/>
              </a:spcBef>
              <a:spcAft>
                <a:spcPct val="0"/>
              </a:spcAft>
            </a:pPr>
            <a:r>
              <a:rPr lang="en-US" sz="800" dirty="0" smtClean="0">
                <a:solidFill>
                  <a:srgbClr val="292934"/>
                </a:solidFill>
                <a:cs typeface="Arial" charset="0"/>
              </a:rPr>
              <a:t>Source for Housing Starts: NYSCA Projected </a:t>
            </a:r>
            <a:r>
              <a:rPr lang="en-US" sz="800" dirty="0">
                <a:solidFill>
                  <a:srgbClr val="292934"/>
                </a:solidFill>
                <a:cs typeface="Arial" charset="0"/>
              </a:rPr>
              <a:t>New Housing Starts </a:t>
            </a:r>
            <a:r>
              <a:rPr lang="en-US" sz="800" dirty="0" smtClean="0">
                <a:solidFill>
                  <a:srgbClr val="292934"/>
                </a:solidFill>
                <a:cs typeface="Arial" charset="0"/>
              </a:rPr>
              <a:t>2012</a:t>
            </a:r>
            <a:r>
              <a:rPr lang="en-US" sz="800" dirty="0">
                <a:solidFill>
                  <a:srgbClr val="292934"/>
                </a:solidFill>
                <a:cs typeface="Arial" charset="0"/>
              </a:rPr>
              <a:t>-2021, </a:t>
            </a:r>
            <a:r>
              <a:rPr lang="en-US" sz="800" dirty="0">
                <a:solidFill>
                  <a:srgbClr val="292934"/>
                </a:solidFill>
                <a:cs typeface="Arial" charset="0"/>
                <a:hlinkClick r:id="rId3"/>
              </a:rPr>
              <a:t>http://www.nycsca.org/Community/CapitalPlanManagementReportsData/Housing/2012-21HousingWebChart.pdf</a:t>
            </a:r>
            <a:r>
              <a:rPr lang="en-US" sz="800" dirty="0">
                <a:solidFill>
                  <a:srgbClr val="292934"/>
                </a:solidFill>
                <a:cs typeface="Arial" charset="0"/>
              </a:rPr>
              <a:t>; </a:t>
            </a:r>
            <a:r>
              <a:rPr lang="en-US" sz="800" dirty="0" smtClean="0">
                <a:solidFill>
                  <a:srgbClr val="292934"/>
                </a:solidFill>
                <a:cs typeface="Arial" charset="0"/>
              </a:rPr>
              <a:t>Projected </a:t>
            </a:r>
            <a:r>
              <a:rPr lang="en-US" sz="800" dirty="0">
                <a:solidFill>
                  <a:srgbClr val="292934"/>
                </a:solidFill>
                <a:cs typeface="Arial" charset="0"/>
              </a:rPr>
              <a:t>public school ratio, </a:t>
            </a:r>
            <a:r>
              <a:rPr lang="en-US" sz="800" dirty="0">
                <a:solidFill>
                  <a:srgbClr val="292934"/>
                </a:solidFill>
                <a:cs typeface="Arial" charset="0"/>
                <a:hlinkClick r:id="rId4"/>
              </a:rPr>
              <a:t>https://data.cityofnewyork.us/Education/Projected-Public-School-Ratio/n7ta-pz8k  </a:t>
            </a:r>
            <a:endParaRPr lang="en-US" sz="800" dirty="0">
              <a:solidFill>
                <a:srgbClr val="292934"/>
              </a:solidFill>
              <a:cs typeface="Arial" charset="0"/>
            </a:endParaRPr>
          </a:p>
          <a:p>
            <a:pPr fontAlgn="base">
              <a:spcBef>
                <a:spcPct val="0"/>
              </a:spcBef>
              <a:spcAft>
                <a:spcPct val="0"/>
              </a:spcAft>
            </a:pPr>
            <a:endParaRPr lang="en-US" sz="800" dirty="0">
              <a:solidFill>
                <a:srgbClr val="292934"/>
              </a:solidFill>
              <a:cs typeface="Arial" charset="0"/>
            </a:endParaRPr>
          </a:p>
        </p:txBody>
      </p:sp>
    </p:spTree>
    <p:extLst>
      <p:ext uri="{BB962C8B-B14F-4D97-AF65-F5344CB8AC3E}">
        <p14:creationId xmlns:p14="http://schemas.microsoft.com/office/powerpoint/2010/main" val="8098675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990600"/>
          </a:xfrm>
        </p:spPr>
        <p:txBody>
          <a:bodyPr>
            <a:normAutofit fontScale="90000"/>
          </a:bodyPr>
          <a:lstStyle/>
          <a:p>
            <a:pPr algn="ctr">
              <a:defRPr/>
            </a:pPr>
            <a:r>
              <a:rPr lang="en-US" sz="3600" dirty="0" smtClean="0"/>
              <a:t>Reducing class size #1 priority of parents in D3 and citywide</a:t>
            </a:r>
            <a:r>
              <a:rPr lang="en-US" dirty="0" smtClean="0"/>
              <a:t/>
            </a:r>
            <a:br>
              <a:rPr lang="en-US" dirty="0" smtClean="0"/>
            </a:br>
            <a:r>
              <a:rPr lang="en-US" sz="2700" dirty="0" smtClean="0"/>
              <a:t>Data Source: 2014 NYC School Survey Results</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37806118"/>
              </p:ext>
            </p:extLst>
          </p:nvPr>
        </p:nvGraphicFramePr>
        <p:xfrm>
          <a:off x="457200" y="1752600"/>
          <a:ext cx="8229600"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626380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Bill de </a:t>
            </a:r>
            <a:r>
              <a:rPr lang="en-US" dirty="0" err="1" smtClean="0"/>
              <a:t>Blasio</a:t>
            </a:r>
            <a:r>
              <a:rPr lang="en-US" dirty="0" smtClean="0"/>
              <a:t> promised to reduce class size while running for Mayor </a:t>
            </a:r>
            <a:endParaRPr lang="en-US" dirty="0"/>
          </a:p>
        </p:txBody>
      </p:sp>
      <p:sp>
        <p:nvSpPr>
          <p:cNvPr id="26627" name="Content Placeholder 2"/>
          <p:cNvSpPr>
            <a:spLocks noGrp="1"/>
          </p:cNvSpPr>
          <p:nvPr>
            <p:ph idx="1"/>
          </p:nvPr>
        </p:nvSpPr>
        <p:spPr/>
        <p:txBody>
          <a:bodyPr/>
          <a:lstStyle/>
          <a:p>
            <a:endParaRPr lang="en-US" altLang="en-US" sz="1800" dirty="0" smtClean="0"/>
          </a:p>
          <a:p>
            <a:r>
              <a:rPr lang="en-US" altLang="en-US" dirty="0" smtClean="0"/>
              <a:t>During his campaign, Mayor de </a:t>
            </a:r>
            <a:r>
              <a:rPr lang="en-US" altLang="en-US" dirty="0" err="1" smtClean="0"/>
              <a:t>Blasio</a:t>
            </a:r>
            <a:r>
              <a:rPr lang="en-US" altLang="en-US" dirty="0" smtClean="0"/>
              <a:t> promised if elected to abide by the city’s original class size plan approved by the state in 2007. </a:t>
            </a:r>
          </a:p>
          <a:p>
            <a:endParaRPr lang="en-US" altLang="en-US" dirty="0" smtClean="0"/>
          </a:p>
          <a:p>
            <a:r>
              <a:rPr lang="en-US" altLang="en-US" dirty="0" smtClean="0"/>
              <a:t>The Mayor needs to deliver on his promise and provide what NYC parents want and their children need.</a:t>
            </a:r>
          </a:p>
          <a:p>
            <a:endParaRPr lang="en-US" altLang="en-US" dirty="0"/>
          </a:p>
          <a:p>
            <a:r>
              <a:rPr lang="en-US" altLang="en-US" dirty="0" smtClean="0"/>
              <a:t>He also needs to expand the capital plan to alleviate school overcrowding, end ALL co-locations, and build more schools!</a:t>
            </a:r>
          </a:p>
          <a:p>
            <a:endParaRPr lang="en-US" altLang="en-US" dirty="0" smtClean="0"/>
          </a:p>
        </p:txBody>
      </p:sp>
    </p:spTree>
    <p:extLst>
      <p:ext uri="{BB962C8B-B14F-4D97-AF65-F5344CB8AC3E}">
        <p14:creationId xmlns:p14="http://schemas.microsoft.com/office/powerpoint/2010/main" val="40051211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81681880"/>
              </p:ext>
            </p:extLst>
          </p:nvPr>
        </p:nvGraphicFramePr>
        <p:xfrm>
          <a:off x="457202" y="1523996"/>
          <a:ext cx="8229596" cy="4791078"/>
        </p:xfrm>
        <a:graphic>
          <a:graphicData uri="http://schemas.openxmlformats.org/drawingml/2006/table">
            <a:tbl>
              <a:tblPr>
                <a:tableStyleId>{5C22544A-7EE6-4342-B048-85BDC9FD1C3A}</a:tableStyleId>
              </a:tblPr>
              <a:tblGrid>
                <a:gridCol w="1250065"/>
                <a:gridCol w="1250065"/>
                <a:gridCol w="1250065"/>
                <a:gridCol w="1250065"/>
                <a:gridCol w="1250065"/>
                <a:gridCol w="1979271"/>
              </a:tblGrid>
              <a:tr h="2345842">
                <a:tc>
                  <a:txBody>
                    <a:bodyPr/>
                    <a:lstStyle/>
                    <a:p>
                      <a:pPr algn="ctr" fontAlgn="ctr"/>
                      <a:r>
                        <a:rPr lang="en-US" sz="1600" u="none" strike="noStrike" dirty="0">
                          <a:effectLst/>
                        </a:rPr>
                        <a:t>Grade levels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UFT Contract class size limits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Target class sizes in "blue book"</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Current average class sizes </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 C4E class Size goals</a:t>
                      </a:r>
                      <a:endParaRPr lang="en-US" sz="1600" b="1"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How many </a:t>
                      </a:r>
                      <a:r>
                        <a:rPr lang="en-US" sz="1600" u="none" strike="noStrike" dirty="0" smtClean="0">
                          <a:effectLst/>
                        </a:rPr>
                        <a:t>students allowed in 500 </a:t>
                      </a:r>
                      <a:r>
                        <a:rPr lang="en-US" sz="1600" u="none" strike="noStrike" dirty="0" err="1" smtClean="0">
                          <a:effectLst/>
                        </a:rPr>
                        <a:t>Sq</a:t>
                      </a:r>
                      <a:r>
                        <a:rPr lang="en-US" sz="1600" u="none" strike="noStrike" dirty="0" smtClean="0">
                          <a:effectLst/>
                        </a:rPr>
                        <a:t> </a:t>
                      </a:r>
                      <a:r>
                        <a:rPr lang="en-US" sz="1600" u="none" strike="noStrike" dirty="0" err="1" smtClean="0">
                          <a:effectLst/>
                        </a:rPr>
                        <a:t>ft</a:t>
                      </a:r>
                      <a:r>
                        <a:rPr lang="en-US" sz="1600" u="none" strike="noStrike" dirty="0" smtClean="0">
                          <a:effectLst/>
                        </a:rPr>
                        <a:t> classroom  according to NYC building code </a:t>
                      </a:r>
                      <a:endParaRPr lang="en-US" sz="1600" b="1" i="0" u="none" strike="noStrike" dirty="0">
                        <a:solidFill>
                          <a:srgbClr val="000000"/>
                        </a:solidFill>
                        <a:effectLst/>
                        <a:latin typeface="Times New Roman"/>
                      </a:endParaRPr>
                    </a:p>
                  </a:txBody>
                  <a:tcPr marL="9525" marR="9525" marT="9525" marB="0" anchor="ctr"/>
                </a:tc>
              </a:tr>
              <a:tr h="448965">
                <a:tc>
                  <a:txBody>
                    <a:bodyPr/>
                    <a:lstStyle/>
                    <a:p>
                      <a:pPr algn="l" fontAlgn="ctr"/>
                      <a:r>
                        <a:rPr lang="en-US" sz="1600" u="none" strike="noStrike">
                          <a:effectLst/>
                        </a:rPr>
                        <a:t>Kindergarten</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25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20</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23</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19.9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14</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1st-3rd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25.5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19.9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254314">
                <a:tc>
                  <a:txBody>
                    <a:bodyPr/>
                    <a:lstStyle/>
                    <a:p>
                      <a:pPr algn="l" fontAlgn="ctr"/>
                      <a:r>
                        <a:rPr lang="en-US" sz="1600" u="none" strike="noStrike">
                          <a:effectLst/>
                        </a:rPr>
                        <a:t>4th-5th</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32</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26</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22.9</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988575">
                <a:tc>
                  <a:txBody>
                    <a:bodyPr/>
                    <a:lstStyle/>
                    <a:p>
                      <a:pPr algn="l" fontAlgn="ctr"/>
                      <a:r>
                        <a:rPr lang="en-US" sz="1600" u="none" strike="noStrike">
                          <a:effectLst/>
                        </a:rPr>
                        <a:t>6th-8th </a:t>
                      </a:r>
                      <a:endParaRPr lang="en-US" sz="1600" b="0" i="0" u="none" strike="noStrike">
                        <a:solidFill>
                          <a:srgbClr val="000000"/>
                        </a:solidFill>
                        <a:effectLst/>
                        <a:latin typeface="Times New Roman"/>
                      </a:endParaRPr>
                    </a:p>
                  </a:txBody>
                  <a:tcPr marL="9525" marR="9525" marT="9525" marB="0" anchor="ctr"/>
                </a:tc>
                <a:tc>
                  <a:txBody>
                    <a:bodyPr/>
                    <a:lstStyle/>
                    <a:p>
                      <a:pPr algn="r" fontAlgn="ctr"/>
                      <a:r>
                        <a:rPr lang="en-US" sz="1600" u="none" strike="noStrike" dirty="0">
                          <a:effectLst/>
                        </a:rPr>
                        <a:t>30 (Title I)  </a:t>
                      </a:r>
                      <a:endParaRPr lang="en-US" sz="1600" u="none" strike="noStrike" dirty="0" smtClean="0">
                        <a:effectLst/>
                      </a:endParaRPr>
                    </a:p>
                    <a:p>
                      <a:pPr algn="r" fontAlgn="ctr"/>
                      <a:endParaRPr lang="en-US" sz="1600" u="none" strike="noStrike" dirty="0" smtClean="0">
                        <a:effectLst/>
                      </a:endParaRPr>
                    </a:p>
                    <a:p>
                      <a:pPr algn="r" fontAlgn="ctr"/>
                      <a:r>
                        <a:rPr lang="en-US" sz="1600" u="none" strike="noStrike" dirty="0" smtClean="0">
                          <a:effectLst/>
                        </a:rPr>
                        <a:t>33 </a:t>
                      </a:r>
                      <a:r>
                        <a:rPr lang="en-US" sz="1600" u="none" strike="noStrike" dirty="0">
                          <a:effectLst/>
                        </a:rPr>
                        <a:t>(non-Title I)</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28</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27.4</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dirty="0">
                          <a:effectLst/>
                        </a:rPr>
                        <a:t>22.9</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r h="499068">
                <a:tc>
                  <a:txBody>
                    <a:bodyPr/>
                    <a:lstStyle/>
                    <a:p>
                      <a:pPr algn="l" fontAlgn="ctr"/>
                      <a:r>
                        <a:rPr lang="en-US" sz="1600" u="none" strike="noStrike" dirty="0">
                          <a:effectLst/>
                        </a:rPr>
                        <a:t>HS (core classes)</a:t>
                      </a:r>
                      <a:endParaRPr lang="en-US" sz="1600" b="0" i="0" u="none" strike="noStrike" dirty="0">
                        <a:solidFill>
                          <a:srgbClr val="000000"/>
                        </a:solidFill>
                        <a:effectLst/>
                        <a:latin typeface="Times New Roman"/>
                      </a:endParaRPr>
                    </a:p>
                  </a:txBody>
                  <a:tcPr marL="9525" marR="9525" marT="9525" marB="0" anchor="ctr"/>
                </a:tc>
                <a:tc>
                  <a:txBody>
                    <a:bodyPr/>
                    <a:lstStyle/>
                    <a:p>
                      <a:pPr algn="r" fontAlgn="ctr"/>
                      <a:r>
                        <a:rPr lang="en-US" sz="1600" u="none" strike="noStrike">
                          <a:effectLst/>
                        </a:rPr>
                        <a:t>34</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30</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u="none" strike="noStrike" dirty="0" smtClean="0">
                          <a:effectLst/>
                        </a:rPr>
                        <a:t>26.7*</a:t>
                      </a:r>
                      <a:endParaRPr lang="en-US" sz="1600" b="0" i="0" u="none" strike="noStrike" dirty="0">
                        <a:solidFill>
                          <a:srgbClr val="000000"/>
                        </a:solidFill>
                        <a:effectLst/>
                        <a:latin typeface="Times New Roman"/>
                      </a:endParaRPr>
                    </a:p>
                  </a:txBody>
                  <a:tcPr marL="9525" marR="9525" marT="9525" marB="0" anchor="ctr"/>
                </a:tc>
                <a:tc>
                  <a:txBody>
                    <a:bodyPr/>
                    <a:lstStyle/>
                    <a:p>
                      <a:pPr algn="ctr" fontAlgn="ctr"/>
                      <a:r>
                        <a:rPr lang="en-US" sz="1600" u="none" strike="noStrike">
                          <a:effectLst/>
                        </a:rPr>
                        <a:t>24.5</a:t>
                      </a:r>
                      <a:endParaRPr lang="en-US" sz="1600" b="0" i="0" u="none" strike="noStrike">
                        <a:solidFill>
                          <a:srgbClr val="000000"/>
                        </a:solidFill>
                        <a:effectLst/>
                        <a:latin typeface="Times New Roman"/>
                      </a:endParaRPr>
                    </a:p>
                  </a:txBody>
                  <a:tcPr marL="9525" marR="9525" marT="9525" marB="0" anchor="ctr"/>
                </a:tc>
                <a:tc>
                  <a:txBody>
                    <a:bodyPr/>
                    <a:lstStyle/>
                    <a:p>
                      <a:pPr algn="ctr" fontAlgn="ctr"/>
                      <a:r>
                        <a:rPr lang="en-US" sz="1600" b="1" u="none" strike="noStrike" dirty="0" smtClean="0">
                          <a:solidFill>
                            <a:srgbClr val="FF0000"/>
                          </a:solidFill>
                          <a:effectLst/>
                        </a:rPr>
                        <a:t>25</a:t>
                      </a:r>
                      <a:endParaRPr lang="en-US" sz="1600" b="1" i="0" u="none" strike="noStrike" dirty="0">
                        <a:solidFill>
                          <a:srgbClr val="FF0000"/>
                        </a:solidFill>
                        <a:effectLst/>
                        <a:latin typeface="Times New Roman"/>
                      </a:endParaRPr>
                    </a:p>
                  </a:txBody>
                  <a:tcPr marL="9525" marR="9525" marT="9525" marB="0" anchor="ctr"/>
                </a:tc>
              </a:tr>
            </a:tbl>
          </a:graphicData>
        </a:graphic>
      </p:graphicFrame>
      <p:sp>
        <p:nvSpPr>
          <p:cNvPr id="27702" name="TextBox 2"/>
          <p:cNvSpPr txBox="1">
            <a:spLocks noChangeArrowheads="1"/>
          </p:cNvSpPr>
          <p:nvPr/>
        </p:nvSpPr>
        <p:spPr bwMode="auto">
          <a:xfrm>
            <a:off x="1476375" y="6315075"/>
            <a:ext cx="34210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fontAlgn="base" hangingPunct="1">
              <a:spcBef>
                <a:spcPct val="0"/>
              </a:spcBef>
              <a:spcAft>
                <a:spcPct val="0"/>
              </a:spcAft>
              <a:buClrTx/>
              <a:buSzTx/>
              <a:buFontTx/>
              <a:buNone/>
            </a:pPr>
            <a:r>
              <a:rPr lang="en-US" altLang="en-US" sz="1800">
                <a:solidFill>
                  <a:srgbClr val="292934"/>
                </a:solidFill>
                <a:cs typeface="Arial" charset="0"/>
              </a:rPr>
              <a:t>*</a:t>
            </a:r>
            <a:r>
              <a:rPr lang="en-US" altLang="en-US" sz="1400" i="1">
                <a:solidFill>
                  <a:srgbClr val="292934"/>
                </a:solidFill>
                <a:cs typeface="Arial" charset="0"/>
              </a:rPr>
              <a:t>DOE reported HS class sizes unreliable</a:t>
            </a:r>
          </a:p>
        </p:txBody>
      </p:sp>
    </p:spTree>
    <p:extLst>
      <p:ext uri="{BB962C8B-B14F-4D97-AF65-F5344CB8AC3E}">
        <p14:creationId xmlns:p14="http://schemas.microsoft.com/office/powerpoint/2010/main" val="11318871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you help?</a:t>
            </a:r>
            <a:endParaRPr lang="en-US" dirty="0"/>
          </a:p>
        </p:txBody>
      </p:sp>
      <p:sp>
        <p:nvSpPr>
          <p:cNvPr id="3" name="Content Placeholder 2"/>
          <p:cNvSpPr>
            <a:spLocks noGrp="1"/>
          </p:cNvSpPr>
          <p:nvPr>
            <p:ph idx="1"/>
          </p:nvPr>
        </p:nvSpPr>
        <p:spPr>
          <a:xfrm>
            <a:off x="457200" y="1397000"/>
            <a:ext cx="8229600" cy="5080000"/>
          </a:xfrm>
        </p:spPr>
        <p:txBody>
          <a:bodyPr/>
          <a:lstStyle/>
          <a:p>
            <a:r>
              <a:rPr lang="en-US" dirty="0" smtClean="0"/>
              <a:t>Sign up for the Class </a:t>
            </a:r>
            <a:r>
              <a:rPr lang="en-US" dirty="0"/>
              <a:t>S</a:t>
            </a:r>
            <a:r>
              <a:rPr lang="en-US" dirty="0" smtClean="0"/>
              <a:t>ize Matters newsletter.</a:t>
            </a:r>
          </a:p>
          <a:p>
            <a:endParaRPr lang="en-US" dirty="0"/>
          </a:p>
          <a:p>
            <a:r>
              <a:rPr lang="en-US" dirty="0" smtClean="0"/>
              <a:t>Meet with your City Councilmembers (Speaker Melissa Mark-</a:t>
            </a:r>
            <a:r>
              <a:rPr lang="en-US" dirty="0" err="1" smtClean="0"/>
              <a:t>Viverito</a:t>
            </a:r>
            <a:r>
              <a:rPr lang="en-US" dirty="0" smtClean="0"/>
              <a:t>, Helen Rosenthal,, and Inez Dickens)  to urge them to expand the capital plan and end all future co-locations.</a:t>
            </a:r>
          </a:p>
          <a:p>
            <a:endParaRPr lang="en-US" dirty="0"/>
          </a:p>
          <a:p>
            <a:r>
              <a:rPr lang="en-US" dirty="0" smtClean="0"/>
              <a:t>Be pro-active about fighting for your children to receive their constitutional right to a sound basic education, by lowering class size. </a:t>
            </a:r>
          </a:p>
          <a:p>
            <a:endParaRPr lang="en-US" dirty="0"/>
          </a:p>
          <a:p>
            <a:r>
              <a:rPr lang="en-US" i="1" dirty="0" smtClean="0"/>
              <a:t>Questions, please email us at </a:t>
            </a:r>
            <a:r>
              <a:rPr lang="en-US" i="1" dirty="0" smtClean="0">
                <a:hlinkClick r:id="rId2"/>
              </a:rPr>
              <a:t>info@classsizematters.org</a:t>
            </a:r>
            <a:r>
              <a:rPr lang="en-US" i="1" dirty="0" smtClean="0"/>
              <a:t> </a:t>
            </a:r>
            <a:endParaRPr lang="en-US" i="1" dirty="0"/>
          </a:p>
        </p:txBody>
      </p:sp>
    </p:spTree>
    <p:extLst>
      <p:ext uri="{BB962C8B-B14F-4D97-AF65-F5344CB8AC3E}">
        <p14:creationId xmlns:p14="http://schemas.microsoft.com/office/powerpoint/2010/main" val="464136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38175"/>
          </a:xfrm>
        </p:spPr>
        <p:txBody>
          <a:bodyPr>
            <a:normAutofit fontScale="90000"/>
          </a:bodyPr>
          <a:lstStyle/>
          <a:p>
            <a:pPr>
              <a:defRPr/>
            </a:pPr>
            <a:r>
              <a:rPr lang="en-US" sz="3600" dirty="0" smtClean="0">
                <a:latin typeface="Arial Black" panose="020B0A04020102020204" pitchFamily="34" charset="0"/>
              </a:rPr>
              <a:t>CFE and C4E </a:t>
            </a:r>
            <a:endParaRPr lang="en-US" sz="3600" dirty="0">
              <a:latin typeface="Arial Black" panose="020B0A04020102020204" pitchFamily="34" charset="0"/>
            </a:endParaRPr>
          </a:p>
        </p:txBody>
      </p:sp>
      <p:sp>
        <p:nvSpPr>
          <p:cNvPr id="7171" name="Content Placeholder 2"/>
          <p:cNvSpPr>
            <a:spLocks noGrp="1"/>
          </p:cNvSpPr>
          <p:nvPr>
            <p:ph idx="1"/>
          </p:nvPr>
        </p:nvSpPr>
        <p:spPr>
          <a:xfrm>
            <a:off x="200025" y="1085850"/>
            <a:ext cx="8724900" cy="5657850"/>
          </a:xfrm>
        </p:spPr>
        <p:txBody>
          <a:bodyPr/>
          <a:lstStyle/>
          <a:p>
            <a:endParaRPr lang="en-US" altLang="en-US" sz="1800" dirty="0" smtClean="0"/>
          </a:p>
          <a:p>
            <a:r>
              <a:rPr lang="en-US" altLang="en-US" sz="2000" dirty="0" smtClean="0"/>
              <a:t>In 2003, the state’s highest court concluded in the Campaign for Fiscal Equity (CFE) case that NYC kids were denied their fundamental constitutional right to an adequate education.</a:t>
            </a:r>
          </a:p>
          <a:p>
            <a:endParaRPr lang="en-US" altLang="en-US" sz="2000" dirty="0" smtClean="0"/>
          </a:p>
          <a:p>
            <a:r>
              <a:rPr lang="en-US" altLang="en-US" sz="2000" dirty="0" smtClean="0"/>
              <a:t>This was primarily because NYC class sizes were much larger than NY state averages and far larger than research shows is optimal.  </a:t>
            </a:r>
          </a:p>
          <a:p>
            <a:endParaRPr lang="en-US" altLang="en-US" sz="2000" dirty="0" smtClean="0"/>
          </a:p>
          <a:p>
            <a:r>
              <a:rPr lang="en-US" altLang="en-US" sz="2000" dirty="0" smtClean="0"/>
              <a:t>In 2007, a new state law was passed, the Contracts for Excellence (C4E) that would provide NYC with extra funds on condition that the city also submit a plan to reduce class size in all grades.  </a:t>
            </a:r>
          </a:p>
          <a:p>
            <a:endParaRPr lang="en-US" altLang="en-US" sz="2000" dirty="0" smtClean="0"/>
          </a:p>
          <a:p>
            <a:r>
              <a:rPr lang="en-US" altLang="en-US" sz="2000" dirty="0" smtClean="0"/>
              <a:t>Yet every year since then, class sizes have increased, and now in the early grades are the largest in 15 years!</a:t>
            </a:r>
          </a:p>
          <a:p>
            <a:endParaRPr lang="en-US" altLang="en-US" sz="1800" dirty="0" smtClean="0"/>
          </a:p>
          <a:p>
            <a:endParaRPr lang="en-US" altLang="en-US" dirty="0" smtClean="0"/>
          </a:p>
        </p:txBody>
      </p:sp>
    </p:spTree>
    <p:extLst>
      <p:ext uri="{BB962C8B-B14F-4D97-AF65-F5344CB8AC3E}">
        <p14:creationId xmlns:p14="http://schemas.microsoft.com/office/powerpoint/2010/main" val="2008296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latin typeface="Arial Black" panose="020B0A04020102020204" pitchFamily="34" charset="0"/>
              </a:rPr>
              <a:t>DOE’s class size reduction plan </a:t>
            </a:r>
            <a:endParaRPr lang="en-US" dirty="0">
              <a:latin typeface="Arial Black" panose="020B0A04020102020204" pitchFamily="34" charset="0"/>
            </a:endParaRPr>
          </a:p>
        </p:txBody>
      </p:sp>
      <p:sp>
        <p:nvSpPr>
          <p:cNvPr id="8195" name="Content Placeholder 2"/>
          <p:cNvSpPr>
            <a:spLocks noGrp="1"/>
          </p:cNvSpPr>
          <p:nvPr>
            <p:ph idx="1"/>
          </p:nvPr>
        </p:nvSpPr>
        <p:spPr/>
        <p:txBody>
          <a:bodyPr/>
          <a:lstStyle/>
          <a:p>
            <a:r>
              <a:rPr lang="en-US" altLang="en-US" dirty="0" smtClean="0"/>
              <a:t>In Nov. 2007, the DOE submitted a plan to gradually reduce average class size over five years at three different grade ranges.</a:t>
            </a:r>
          </a:p>
          <a:p>
            <a:endParaRPr lang="en-US" altLang="en-US" dirty="0" smtClean="0"/>
          </a:p>
          <a:p>
            <a:r>
              <a:rPr lang="en-US" altLang="en-US" dirty="0" smtClean="0"/>
              <a:t>In K-3, class sizes to be reduced to no more than 20 students per class, in grades 4-8 no more than 23 and HS core classes would be no more than 25 on average  </a:t>
            </a:r>
          </a:p>
          <a:p>
            <a:endParaRPr lang="en-US" altLang="en-US" dirty="0" smtClean="0"/>
          </a:p>
          <a:p>
            <a:r>
              <a:rPr lang="en-US" altLang="en-US" dirty="0"/>
              <a:t>Yet each year since 2008, class sizes have increased rather than decreased and are now largest in 15 years in early </a:t>
            </a:r>
            <a:r>
              <a:rPr lang="en-US" altLang="en-US" dirty="0" smtClean="0"/>
              <a:t>grades.   </a:t>
            </a:r>
            <a:endParaRPr lang="en-US" altLang="en-US" dirty="0"/>
          </a:p>
        </p:txBody>
      </p:sp>
    </p:spTree>
    <p:extLst>
      <p:ext uri="{BB962C8B-B14F-4D97-AF65-F5344CB8AC3E}">
        <p14:creationId xmlns:p14="http://schemas.microsoft.com/office/powerpoint/2010/main" val="1911712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size trends this fall</a:t>
            </a:r>
            <a:endParaRPr lang="en-US" dirty="0"/>
          </a:p>
        </p:txBody>
      </p:sp>
      <p:sp>
        <p:nvSpPr>
          <p:cNvPr id="3" name="Content Placeholder 2"/>
          <p:cNvSpPr>
            <a:spLocks noGrp="1"/>
          </p:cNvSpPr>
          <p:nvPr>
            <p:ph idx="1"/>
          </p:nvPr>
        </p:nvSpPr>
        <p:spPr>
          <a:xfrm>
            <a:off x="457200" y="1371600"/>
            <a:ext cx="8229600" cy="5105400"/>
          </a:xfrm>
        </p:spPr>
        <p:txBody>
          <a:bodyPr/>
          <a:lstStyle/>
          <a:p>
            <a:r>
              <a:rPr lang="en-US" dirty="0" smtClean="0"/>
              <a:t>This fall, class sizes overall increased an average .1 student per class citywide, according to the DOE.</a:t>
            </a:r>
          </a:p>
          <a:p>
            <a:endParaRPr lang="en-US" dirty="0"/>
          </a:p>
          <a:p>
            <a:r>
              <a:rPr lang="en-US" dirty="0" smtClean="0"/>
              <a:t>In K-3, our calculations show class sizes decreased slightly citywide from 24.9 to 24.7 but at this rate would take 24 years to reach C4E goals of 20 students per class.</a:t>
            </a:r>
          </a:p>
          <a:p>
            <a:endParaRPr lang="en-US" dirty="0"/>
          </a:p>
          <a:p>
            <a:r>
              <a:rPr lang="en-US" dirty="0" smtClean="0"/>
              <a:t>In 4-8</a:t>
            </a:r>
            <a:r>
              <a:rPr lang="en-US" baseline="30000" dirty="0" smtClean="0"/>
              <a:t>th</a:t>
            </a:r>
            <a:r>
              <a:rPr lang="en-US" dirty="0" smtClean="0"/>
              <a:t>, average dropped slightly from 26/8 to 26.7 &amp; </a:t>
            </a:r>
            <a:r>
              <a:rPr lang="en-US" dirty="0" err="1" smtClean="0"/>
              <a:t>wd</a:t>
            </a:r>
            <a:r>
              <a:rPr lang="en-US" dirty="0" smtClean="0"/>
              <a:t> take 30 years to reach C4E goals 23 students per class.</a:t>
            </a:r>
          </a:p>
          <a:p>
            <a:endParaRPr lang="en-US" dirty="0"/>
          </a:p>
          <a:p>
            <a:r>
              <a:rPr lang="en-US" dirty="0" smtClean="0"/>
              <a:t>In HS, average increased from 26.7 to 26.8 students per class. </a:t>
            </a:r>
            <a:endParaRPr lang="en-US" dirty="0"/>
          </a:p>
        </p:txBody>
      </p:sp>
    </p:spTree>
    <p:extLst>
      <p:ext uri="{BB962C8B-B14F-4D97-AF65-F5344CB8AC3E}">
        <p14:creationId xmlns:p14="http://schemas.microsoft.com/office/powerpoint/2010/main" val="3703348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2000" b="1" i="1" dirty="0"/>
              <a:t>C</a:t>
            </a:r>
            <a:r>
              <a:rPr lang="en-US" sz="2000" b="1" i="1" dirty="0" smtClean="0"/>
              <a:t>lass sizes in D3 have increased in grades K-3 </a:t>
            </a:r>
            <a:br>
              <a:rPr lang="en-US" sz="2000" b="1" i="1" dirty="0" smtClean="0"/>
            </a:br>
            <a:r>
              <a:rPr lang="en-US" sz="2000" b="1" i="1" dirty="0" smtClean="0"/>
              <a:t>by 11% since 2007</a:t>
            </a:r>
            <a:endParaRPr lang="en-US" sz="2000" b="1" i="1" dirty="0"/>
          </a:p>
        </p:txBody>
      </p:sp>
      <p:sp>
        <p:nvSpPr>
          <p:cNvPr id="6" name="TextBox 5"/>
          <p:cNvSpPr txBox="1"/>
          <p:nvPr/>
        </p:nvSpPr>
        <p:spPr>
          <a:xfrm>
            <a:off x="9267" y="6527800"/>
            <a:ext cx="7198680" cy="276999"/>
          </a:xfrm>
          <a:prstGeom prst="rect">
            <a:avLst/>
          </a:prstGeom>
          <a:noFill/>
        </p:spPr>
        <p:txBody>
          <a:bodyPr wrap="none" rtlCol="0">
            <a:spAutoFit/>
          </a:bodyPr>
          <a:lstStyle/>
          <a:p>
            <a:r>
              <a:rPr lang="en-US" sz="1200" dirty="0" smtClean="0">
                <a:solidFill>
                  <a:srgbClr val="292934"/>
                </a:solidFill>
              </a:rPr>
              <a:t>Data sources: DOE Class Size Report 2006-2014, 2008 DOE Contracts for Excellence Approved Plan</a:t>
            </a:r>
            <a:endParaRPr lang="en-US" sz="1200" dirty="0">
              <a:solidFill>
                <a:srgbClr val="292934"/>
              </a:solidFill>
            </a:endParaRP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656088569"/>
              </p:ext>
            </p:extLst>
          </p:nvPr>
        </p:nvGraphicFramePr>
        <p:xfrm>
          <a:off x="381000" y="1524000"/>
          <a:ext cx="8229600" cy="487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74990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a:ln>
            <a:solidFill>
              <a:schemeClr val="accent1"/>
            </a:solidFill>
          </a:ln>
        </p:spPr>
        <p:txBody>
          <a:bodyPr>
            <a:noAutofit/>
          </a:bodyPr>
          <a:lstStyle/>
          <a:p>
            <a:pPr algn="ctr"/>
            <a:r>
              <a:rPr lang="en-US" sz="2400" b="1" i="1" dirty="0" smtClean="0"/>
              <a:t>D3’s class sizes in grades 4-8 have increased by 4% since 2008</a:t>
            </a:r>
            <a:endParaRPr lang="en-US" sz="2400" b="1" i="1"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469627819"/>
              </p:ext>
            </p:extLst>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406400" y="4025900"/>
            <a:ext cx="184666" cy="369332"/>
          </a:xfrm>
          <a:prstGeom prst="rect">
            <a:avLst/>
          </a:prstGeom>
          <a:noFill/>
        </p:spPr>
        <p:txBody>
          <a:bodyPr wrap="none" rtlCol="0">
            <a:spAutoFit/>
          </a:bodyPr>
          <a:lstStyle/>
          <a:p>
            <a:endParaRPr lang="en-US" dirty="0"/>
          </a:p>
        </p:txBody>
      </p:sp>
      <p:sp>
        <p:nvSpPr>
          <p:cNvPr id="7" name="TextBox 6"/>
          <p:cNvSpPr txBox="1"/>
          <p:nvPr/>
        </p:nvSpPr>
        <p:spPr>
          <a:xfrm>
            <a:off x="9267" y="6527800"/>
            <a:ext cx="7198680" cy="276999"/>
          </a:xfrm>
          <a:prstGeom prst="rect">
            <a:avLst/>
          </a:prstGeom>
          <a:noFill/>
        </p:spPr>
        <p:txBody>
          <a:bodyPr wrap="none" rtlCol="0">
            <a:spAutoFit/>
          </a:bodyPr>
          <a:lstStyle/>
          <a:p>
            <a:r>
              <a:rPr lang="en-US" sz="1200" dirty="0" smtClean="0">
                <a:solidFill>
                  <a:srgbClr val="292934"/>
                </a:solidFill>
              </a:rPr>
              <a:t>Data sources: DOE Class Size Report 2006-2014, 2008 DOE Contracts for Excellence Approved Plan</a:t>
            </a:r>
            <a:endParaRPr lang="en-US" sz="1200" dirty="0">
              <a:solidFill>
                <a:srgbClr val="292934"/>
              </a:solidFill>
            </a:endParaRPr>
          </a:p>
        </p:txBody>
      </p:sp>
    </p:spTree>
    <p:extLst>
      <p:ext uri="{BB962C8B-B14F-4D97-AF65-F5344CB8AC3E}">
        <p14:creationId xmlns:p14="http://schemas.microsoft.com/office/powerpoint/2010/main" val="403729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750"/>
            <a:ext cx="7772400" cy="1060450"/>
          </a:xfrm>
          <a:solidFill>
            <a:schemeClr val="accent1">
              <a:lumMod val="20000"/>
              <a:lumOff val="80000"/>
            </a:schemeClr>
          </a:solidFill>
        </p:spPr>
        <p:txBody>
          <a:bodyPr>
            <a:noAutofit/>
          </a:bodyPr>
          <a:lstStyle/>
          <a:p>
            <a:pPr algn="ctr" eaLnBrk="1" fontAlgn="auto" hangingPunct="1">
              <a:spcAft>
                <a:spcPts val="0"/>
              </a:spcAft>
              <a:defRPr/>
            </a:pPr>
            <a:r>
              <a:rPr lang="en-US" sz="2400" dirty="0" smtClean="0"/>
              <a:t/>
            </a:r>
            <a:br>
              <a:rPr lang="en-US" sz="2400" dirty="0" smtClean="0"/>
            </a:br>
            <a:r>
              <a:rPr lang="en-US" sz="2400" dirty="0" smtClean="0"/>
              <a:t>Class sizes city-wide have increased in core HS classes as well, by 2.6% since 2007, though the DOE data is unreliable</a:t>
            </a:r>
            <a:r>
              <a:rPr lang="en-US" sz="2400" dirty="0"/>
              <a:t>*</a:t>
            </a:r>
            <a:r>
              <a:rPr lang="en-US" sz="2400" dirty="0" smtClean="0"/>
              <a:t/>
            </a:r>
            <a:br>
              <a:rPr lang="en-US" sz="2400" dirty="0" smtClean="0"/>
            </a:br>
            <a:endParaRPr lang="en-US" sz="2400" dirty="0"/>
          </a:p>
        </p:txBody>
      </p:sp>
      <p:sp>
        <p:nvSpPr>
          <p:cNvPr id="11267" name="TextBox 2"/>
          <p:cNvSpPr txBox="1">
            <a:spLocks noChangeArrowheads="1"/>
          </p:cNvSpPr>
          <p:nvPr/>
        </p:nvSpPr>
        <p:spPr bwMode="auto">
          <a:xfrm>
            <a:off x="838200" y="5930900"/>
            <a:ext cx="68849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algn="ctr" eaLnBrk="1" hangingPunct="1">
              <a:spcBef>
                <a:spcPct val="0"/>
              </a:spcBef>
              <a:buClrTx/>
              <a:buSzTx/>
              <a:buFontTx/>
              <a:buNone/>
            </a:pPr>
            <a:r>
              <a:rPr lang="en-US" altLang="en-US" sz="1600">
                <a:solidFill>
                  <a:srgbClr val="292934"/>
                </a:solidFill>
              </a:rPr>
              <a:t>*DOE’s class size data is unreliable &amp; </a:t>
            </a:r>
          </a:p>
          <a:p>
            <a:pPr algn="ctr" eaLnBrk="1" hangingPunct="1">
              <a:spcBef>
                <a:spcPct val="0"/>
              </a:spcBef>
              <a:buClrTx/>
              <a:buSzTx/>
              <a:buFontTx/>
              <a:buNone/>
            </a:pPr>
            <a:r>
              <a:rPr lang="en-US" altLang="en-US" sz="1600">
                <a:solidFill>
                  <a:srgbClr val="292934"/>
                </a:solidFill>
              </a:rPr>
              <a:t>their methodology for calculating HS averages have changed year to year</a:t>
            </a:r>
          </a:p>
        </p:txBody>
      </p:sp>
      <p:sp>
        <p:nvSpPr>
          <p:cNvPr id="11269" name="TextBox 4"/>
          <p:cNvSpPr txBox="1">
            <a:spLocks noChangeArrowheads="1"/>
          </p:cNvSpPr>
          <p:nvPr/>
        </p:nvSpPr>
        <p:spPr bwMode="auto">
          <a:xfrm>
            <a:off x="9525" y="6527800"/>
            <a:ext cx="7197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accent1"/>
              </a:buClr>
              <a:buSzPct val="85000"/>
              <a:buFont typeface="Arial" charset="0"/>
              <a:buChar char="•"/>
              <a:defRPr sz="2400">
                <a:solidFill>
                  <a:schemeClr val="tx1"/>
                </a:solidFill>
                <a:latin typeface="Arial" charset="0"/>
              </a:defRPr>
            </a:lvl1pPr>
            <a:lvl2pPr marL="742950" indent="-285750" eaLnBrk="0" hangingPunct="0">
              <a:spcBef>
                <a:spcPct val="20000"/>
              </a:spcBef>
              <a:buClr>
                <a:schemeClr val="accent1"/>
              </a:buClr>
              <a:buSzPct val="85000"/>
              <a:buFont typeface="Arial" charset="0"/>
              <a:buChar char="•"/>
              <a:defRPr sz="2000">
                <a:solidFill>
                  <a:schemeClr val="tx1"/>
                </a:solidFill>
                <a:latin typeface="Arial" charset="0"/>
              </a:defRPr>
            </a:lvl2pPr>
            <a:lvl3pPr marL="1143000" indent="-228600" eaLnBrk="0" hangingPunct="0">
              <a:spcBef>
                <a:spcPct val="20000"/>
              </a:spcBef>
              <a:buClr>
                <a:schemeClr val="accent1"/>
              </a:buClr>
              <a:buSzPct val="90000"/>
              <a:buFont typeface="Arial" charset="0"/>
              <a:buChar char="•"/>
              <a:defRPr>
                <a:solidFill>
                  <a:schemeClr val="tx1"/>
                </a:solidFill>
                <a:latin typeface="Arial" charset="0"/>
              </a:defRPr>
            </a:lvl3pPr>
            <a:lvl4pPr marL="1600200" indent="-228600" eaLnBrk="0" hangingPunct="0">
              <a:spcBef>
                <a:spcPct val="20000"/>
              </a:spcBef>
              <a:buClr>
                <a:schemeClr val="accent1"/>
              </a:buClr>
              <a:buFont typeface="Arial" charset="0"/>
              <a:buChar char="•"/>
              <a:defRPr sz="1600">
                <a:solidFill>
                  <a:schemeClr val="tx1"/>
                </a:solidFill>
                <a:latin typeface="Arial" charset="0"/>
              </a:defRPr>
            </a:lvl4pPr>
            <a:lvl5pPr marL="2057400" indent="-228600" eaLnBrk="0" hangingPunct="0">
              <a:spcBef>
                <a:spcPct val="20000"/>
              </a:spcBef>
              <a:buClr>
                <a:schemeClr val="accent1"/>
              </a:buClr>
              <a:buSzPct val="100000"/>
              <a:buFont typeface="Arial" charset="0"/>
              <a:buChar char="•"/>
              <a:defRPr sz="1400">
                <a:solidFill>
                  <a:schemeClr val="tx1"/>
                </a:solidFill>
                <a:latin typeface="Arial" charset="0"/>
              </a:defRPr>
            </a:lvl5pPr>
            <a:lvl6pPr marL="25146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6pPr>
            <a:lvl7pPr marL="29718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7pPr>
            <a:lvl8pPr marL="34290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8pPr>
            <a:lvl9pPr marL="3886200" indent="-228600" defTabSz="457200" eaLnBrk="0" fontAlgn="base" hangingPunct="0">
              <a:spcBef>
                <a:spcPct val="20000"/>
              </a:spcBef>
              <a:spcAft>
                <a:spcPct val="0"/>
              </a:spcAft>
              <a:buClr>
                <a:schemeClr val="accent1"/>
              </a:buClr>
              <a:buSzPct val="100000"/>
              <a:buFont typeface="Arial" charset="0"/>
              <a:buChar char="•"/>
              <a:defRPr sz="1400">
                <a:solidFill>
                  <a:schemeClr val="tx1"/>
                </a:solidFill>
                <a:latin typeface="Arial" charset="0"/>
              </a:defRPr>
            </a:lvl9pPr>
          </a:lstStyle>
          <a:p>
            <a:pPr eaLnBrk="1" hangingPunct="1">
              <a:spcBef>
                <a:spcPct val="0"/>
              </a:spcBef>
              <a:buClrTx/>
              <a:buSzTx/>
              <a:buFontTx/>
              <a:buNone/>
            </a:pPr>
            <a:r>
              <a:rPr lang="en-US" altLang="en-US" sz="1200" dirty="0">
                <a:solidFill>
                  <a:srgbClr val="292934"/>
                </a:solidFill>
              </a:rPr>
              <a:t>Data sources: DOE Class Size </a:t>
            </a:r>
            <a:r>
              <a:rPr lang="en-US" altLang="en-US" sz="1200" dirty="0" smtClean="0">
                <a:solidFill>
                  <a:srgbClr val="292934"/>
                </a:solidFill>
              </a:rPr>
              <a:t>Report 2006-2014, </a:t>
            </a:r>
            <a:r>
              <a:rPr lang="en-US" altLang="en-US" sz="1200" dirty="0">
                <a:solidFill>
                  <a:srgbClr val="292934"/>
                </a:solidFill>
              </a:rPr>
              <a:t>2008 DOE Contracts for Excellence Approved Plan</a:t>
            </a:r>
          </a:p>
        </p:txBody>
      </p:sp>
      <p:graphicFrame>
        <p:nvGraphicFramePr>
          <p:cNvPr id="8" name="Chart 7"/>
          <p:cNvGraphicFramePr>
            <a:graphicFrameLocks/>
          </p:cNvGraphicFramePr>
          <p:nvPr>
            <p:extLst>
              <p:ext uri="{D42A27DB-BD31-4B8C-83A1-F6EECF244321}">
                <p14:modId xmlns:p14="http://schemas.microsoft.com/office/powerpoint/2010/main" val="1706323774"/>
              </p:ext>
            </p:extLst>
          </p:nvPr>
        </p:nvGraphicFramePr>
        <p:xfrm>
          <a:off x="304800" y="1689100"/>
          <a:ext cx="8458200" cy="424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94083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defRPr/>
            </a:pPr>
            <a:r>
              <a:rPr lang="en-US" dirty="0" smtClean="0"/>
              <a:t>Why?  Because DOE has cut back school budgets by 14% since 2007</a:t>
            </a:r>
            <a:endParaRPr lang="en-US" dirty="0"/>
          </a:p>
        </p:txBody>
      </p:sp>
      <p:sp>
        <p:nvSpPr>
          <p:cNvPr id="14339" name="Content Placeholder 2"/>
          <p:cNvSpPr>
            <a:spLocks noGrp="1"/>
          </p:cNvSpPr>
          <p:nvPr>
            <p:ph idx="1"/>
          </p:nvPr>
        </p:nvSpPr>
        <p:spPr/>
        <p:txBody>
          <a:bodyPr/>
          <a:lstStyle/>
          <a:p>
            <a:endParaRPr lang="en-US" altLang="en-US" sz="2000" dirty="0" smtClean="0"/>
          </a:p>
          <a:p>
            <a:r>
              <a:rPr lang="en-US" altLang="en-US" sz="2000" dirty="0" smtClean="0"/>
              <a:t>In the state C4E law, says these funds must </a:t>
            </a:r>
            <a:r>
              <a:rPr lang="en-US" altLang="en-US" sz="2000" b="1" dirty="0" smtClean="0"/>
              <a:t>“supplement not supplant”</a:t>
            </a:r>
            <a:r>
              <a:rPr lang="en-US" altLang="en-US" sz="2000" dirty="0" smtClean="0"/>
              <a:t> city funds. </a:t>
            </a:r>
          </a:p>
          <a:p>
            <a:endParaRPr lang="en-US" altLang="en-US" sz="2000" dirty="0" smtClean="0"/>
          </a:p>
          <a:p>
            <a:r>
              <a:rPr lang="en-US" altLang="en-US" sz="2000" dirty="0" smtClean="0"/>
              <a:t>This means that the DOE could not cut back its own funding to schools when the state increased its funding. But this is what happened, starting the first year of C4E. </a:t>
            </a:r>
          </a:p>
          <a:p>
            <a:endParaRPr lang="en-US" altLang="en-US" sz="2000" dirty="0" smtClean="0"/>
          </a:p>
          <a:p>
            <a:r>
              <a:rPr lang="en-US" altLang="en-US" sz="2000" dirty="0" smtClean="0"/>
              <a:t>This year, in its C4E plan, for the first time DOE admits allowing supplanting </a:t>
            </a:r>
            <a:r>
              <a:rPr lang="en-US" altLang="en-US" sz="2000" dirty="0"/>
              <a:t>– but also claims that the State Education Dept. </a:t>
            </a:r>
            <a:r>
              <a:rPr lang="en-US" altLang="en-US" sz="2000" dirty="0" smtClean="0"/>
              <a:t>has given its </a:t>
            </a:r>
            <a:r>
              <a:rPr lang="en-US" altLang="en-US" sz="2000" dirty="0"/>
              <a:t>permission for this to occur. </a:t>
            </a:r>
          </a:p>
          <a:p>
            <a:endParaRPr lang="en-US" altLang="en-US" sz="2000" dirty="0" smtClean="0"/>
          </a:p>
          <a:p>
            <a:r>
              <a:rPr lang="en-US" altLang="en-US" sz="1600" i="1" dirty="0" smtClean="0"/>
              <a:t>“Exp</a:t>
            </a:r>
            <a:r>
              <a:rPr lang="en-US" altLang="en-US" sz="1400" i="1" dirty="0" smtClean="0"/>
              <a:t>enditures made using C4E funds must ‘supplement, not supplant”’ funding provided by the school district; however, SED has provided  guidance explaining that certain expenditures may be paid for with C4E  funds even though these programs or expenditures were originally or have been typically paid for by the district or by other grants.”</a:t>
            </a:r>
          </a:p>
          <a:p>
            <a:endParaRPr lang="en-US" altLang="en-US" sz="2000" dirty="0" smtClean="0"/>
          </a:p>
          <a:p>
            <a:endParaRPr lang="en-US" altLang="en-US" dirty="0" smtClean="0"/>
          </a:p>
        </p:txBody>
      </p:sp>
    </p:spTree>
    <p:extLst>
      <p:ext uri="{BB962C8B-B14F-4D97-AF65-F5344CB8AC3E}">
        <p14:creationId xmlns:p14="http://schemas.microsoft.com/office/powerpoint/2010/main" val="35630635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ppt/theme/themeOverride2.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Default Theme</Template>
  <TotalTime>315</TotalTime>
  <Words>1436</Words>
  <Application>Microsoft Office PowerPoint</Application>
  <PresentationFormat>On-screen Show (4:3)</PresentationFormat>
  <Paragraphs>171</Paragraphs>
  <Slides>22</Slides>
  <Notes>5</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Clarity</vt:lpstr>
      <vt:lpstr>HOW DOE’s C4E plan Does NOTHING to address class size or overcrowding in D3 and CityWide</vt:lpstr>
      <vt:lpstr>Reducing class size #1 priority of parents in D3 and citywide Data Source: 2014 NYC School Survey Results</vt:lpstr>
      <vt:lpstr>CFE and C4E </vt:lpstr>
      <vt:lpstr>DOE’s class size reduction plan </vt:lpstr>
      <vt:lpstr>Class size trends this fall</vt:lpstr>
      <vt:lpstr>Class sizes in D3 have increased in grades K-3  by 11% since 2007</vt:lpstr>
      <vt:lpstr>D3’s class sizes in grades 4-8 have increased by 4% since 2008</vt:lpstr>
      <vt:lpstr> Class sizes city-wide have increased in core HS classes as well, by 2.6% since 2007, though the DOE data is unreliable* </vt:lpstr>
      <vt:lpstr>Why?  Because DOE has cut back school budgets by 14% since 2007</vt:lpstr>
      <vt:lpstr>Examples of schools in D3  with large class sizes, K-3</vt:lpstr>
      <vt:lpstr>PowerPoint Presentation</vt:lpstr>
      <vt:lpstr>Other ways city has encouraged class size increases</vt:lpstr>
      <vt:lpstr>More ways DOE has worked to increase class size in its C4E plan</vt:lpstr>
      <vt:lpstr>Overcrowding in D3 and Manhattan</vt:lpstr>
      <vt:lpstr>10 ES and MS Buildings are over-utilized in D3 393 seats needed to reach 100% building utilization</vt:lpstr>
      <vt:lpstr>17 Manhattan High School Buildings are over-utilized 3,181 HS seats needed to reach 100% building utilization</vt:lpstr>
      <vt:lpstr>New Seats in Capital Plan and DOE Enrollment Projections for CSD 3</vt:lpstr>
      <vt:lpstr>City-wide Enrollment Projections K-8 vs. New Seats in Capital Plan </vt:lpstr>
      <vt:lpstr>City-wide Enrollment Projections HS vs. New Seats in Capital Plan </vt:lpstr>
      <vt:lpstr>Bill de Blasio promised to reduce class size while running for Mayor </vt:lpstr>
      <vt:lpstr>Comparison of class sizes in Blue book compared to current averages &amp; Contract for excellence goals</vt:lpstr>
      <vt:lpstr>How can you help?</vt:lpstr>
    </vt:vector>
  </TitlesOfParts>
  <Company>Villanova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DOE’s C4E plan Does NOTHING to address class size or overcrowding in D3 and CityWide</dc:title>
  <dc:creator>wildcat</dc:creator>
  <cp:lastModifiedBy>wildcat</cp:lastModifiedBy>
  <cp:revision>12</cp:revision>
  <dcterms:created xsi:type="dcterms:W3CDTF">2014-11-19T16:03:52Z</dcterms:created>
  <dcterms:modified xsi:type="dcterms:W3CDTF">2014-11-20T22:01:03Z</dcterms:modified>
</cp:coreProperties>
</file>