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theme/themeOverride2.xml" ContentType="application/vnd.openxmlformats-officedocument.themeOverride+xml"/>
  <Override PartName="/ppt/notesSlides/notesSlide5.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sldIdLst>
    <p:sldId id="257" r:id="rId2"/>
    <p:sldId id="259" r:id="rId3"/>
    <p:sldId id="258" r:id="rId4"/>
    <p:sldId id="260" r:id="rId5"/>
    <p:sldId id="284" r:id="rId6"/>
    <p:sldId id="280" r:id="rId7"/>
    <p:sldId id="281" r:id="rId8"/>
    <p:sldId id="282" r:id="rId9"/>
    <p:sldId id="264" r:id="rId10"/>
    <p:sldId id="265" r:id="rId11"/>
    <p:sldId id="266" r:id="rId12"/>
    <p:sldId id="267" r:id="rId13"/>
    <p:sldId id="268" r:id="rId14"/>
    <p:sldId id="270" r:id="rId15"/>
    <p:sldId id="271" r:id="rId16"/>
    <p:sldId id="273" r:id="rId17"/>
    <p:sldId id="283" r:id="rId18"/>
    <p:sldId id="275" r:id="rId19"/>
    <p:sldId id="276" r:id="rId20"/>
    <p:sldId id="277" r:id="rId21"/>
    <p:sldId id="279" r:id="rId22"/>
    <p:sldId id="278"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94698" autoAdjust="0"/>
  </p:normalViewPr>
  <p:slideViewPr>
    <p:cSldViewPr>
      <p:cViewPr>
        <p:scale>
          <a:sx n="82" d="100"/>
          <a:sy n="82" d="100"/>
        </p:scale>
        <p:origin x="276" y="3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dcat\Documents\Class%20Size%20Matters\Learning%20Environment%20Survey%20Results%202014%20(Autosav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wildcat\Documents\Class%20Size%20Matters\Overcrowded%20Schools%20by%20District%202013-14%20Graph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wildcat\Documents\Class%20Size%20Matters\Overcrowded%20Schools%20by%20District%202013-14%20Graph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cuments:Class%20Size%20Matters:Enrollment%20Projections%20by%20District%202011-21%20vs%20New%20Seats%202015-201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Master%20File%20Class%20Size%20Data%20K-3%20and%204-8%202006-2014%20(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Master%20File%20Class%20Size%20Data%20K-3%20and%204-8%202006-2014%20(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wildcat\Downloads\2006-2014%20HS%20Average%20Class%20Sizes%2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2014-15%20Examples%20of%20Large%20Class%20Sizes%20by%20Distric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2014-15%20Examples%20of%20Large%20Class%20Sizes%20by%20Distric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2014-15%20Examples%20of%20Large%20Class%20Sizes%20by%20Distric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2014-15%20Examples%20of%20Large%20Class%20Sizes%20by%20District.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Top parent responses for school improvement in District 1 compared to Citywide results</a:t>
            </a:r>
            <a:endParaRPr lang="en-US">
              <a:effectLst/>
            </a:endParaRPr>
          </a:p>
        </c:rich>
      </c:tx>
      <c:layout/>
      <c:overlay val="0"/>
    </c:title>
    <c:autoTitleDeleted val="0"/>
    <c:plotArea>
      <c:layout>
        <c:manualLayout>
          <c:layoutTarget val="inner"/>
          <c:xMode val="edge"/>
          <c:yMode val="edge"/>
          <c:x val="5.4383202099737536E-2"/>
          <c:y val="0.15743589743589745"/>
          <c:w val="0.93695572292593876"/>
          <c:h val="0.51204684029880876"/>
        </c:manualLayout>
      </c:layout>
      <c:barChart>
        <c:barDir val="col"/>
        <c:grouping val="clustered"/>
        <c:varyColors val="0"/>
        <c:ser>
          <c:idx val="0"/>
          <c:order val="0"/>
          <c:tx>
            <c:strRef>
              <c:f>'D1'!$N$3</c:f>
              <c:strCache>
                <c:ptCount val="1"/>
                <c:pt idx="0">
                  <c:v>Citywide</c:v>
                </c:pt>
              </c:strCache>
            </c:strRef>
          </c:tx>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invertIfNegative val="0"/>
          <c:dLbls>
            <c:txPr>
              <a:bodyPr/>
              <a:lstStyle/>
              <a:p>
                <a:pPr>
                  <a:defRPr sz="1200"/>
                </a:pPr>
                <a:endParaRPr lang="en-US"/>
              </a:p>
            </c:txPr>
            <c:dLblPos val="outEnd"/>
            <c:showLegendKey val="0"/>
            <c:showVal val="1"/>
            <c:showCatName val="0"/>
            <c:showSerName val="0"/>
            <c:showPercent val="0"/>
            <c:showBubbleSize val="0"/>
            <c:showLeaderLines val="0"/>
          </c:dLbls>
          <c:cat>
            <c:strRef>
              <c:f>'D1'!$O$2:$X$2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'D1'!$O$3:$X$3</c:f>
              <c:numCache>
                <c:formatCode>0"%"</c:formatCode>
                <c:ptCount val="10"/>
                <c:pt idx="0">
                  <c:v>23</c:v>
                </c:pt>
                <c:pt idx="1">
                  <c:v>17</c:v>
                </c:pt>
                <c:pt idx="2">
                  <c:v>15</c:v>
                </c:pt>
                <c:pt idx="3">
                  <c:v>12</c:v>
                </c:pt>
                <c:pt idx="4">
                  <c:v>9</c:v>
                </c:pt>
                <c:pt idx="5">
                  <c:v>8</c:v>
                </c:pt>
                <c:pt idx="6">
                  <c:v>5</c:v>
                </c:pt>
                <c:pt idx="7">
                  <c:v>4</c:v>
                </c:pt>
                <c:pt idx="8">
                  <c:v>4</c:v>
                </c:pt>
                <c:pt idx="9">
                  <c:v>2</c:v>
                </c:pt>
              </c:numCache>
            </c:numRef>
          </c:val>
        </c:ser>
        <c:ser>
          <c:idx val="1"/>
          <c:order val="1"/>
          <c:tx>
            <c:strRef>
              <c:f>'D1'!$N$4</c:f>
              <c:strCache>
                <c:ptCount val="1"/>
                <c:pt idx="0">
                  <c:v>D1</c:v>
                </c:pt>
              </c:strCache>
            </c:strRef>
          </c:tx>
          <c:spPr>
            <a:solidFill>
              <a:srgbClr val="C00000"/>
            </a:solidFill>
            <a:ln w="9525" cap="flat" cmpd="sng" algn="ctr">
              <a:solidFill>
                <a:srgbClr val="C00000"/>
              </a:solidFill>
              <a:prstDash val="solid"/>
            </a:ln>
            <a:effectLst>
              <a:outerShdw blurRad="38100" dist="25400" dir="2700000" algn="br" rotWithShape="0">
                <a:srgbClr val="000000">
                  <a:alpha val="60000"/>
                </a:srgbClr>
              </a:outerShdw>
            </a:effectLst>
          </c:spPr>
          <c:invertIfNegative val="0"/>
          <c:dLbls>
            <c:txPr>
              <a:bodyPr/>
              <a:lstStyle/>
              <a:p>
                <a:pPr>
                  <a:defRPr sz="1200"/>
                </a:pPr>
                <a:endParaRPr lang="en-US"/>
              </a:p>
            </c:txPr>
            <c:dLblPos val="outEnd"/>
            <c:showLegendKey val="0"/>
            <c:showVal val="1"/>
            <c:showCatName val="0"/>
            <c:showSerName val="0"/>
            <c:showPercent val="0"/>
            <c:showBubbleSize val="0"/>
            <c:showLeaderLines val="0"/>
          </c:dLbls>
          <c:cat>
            <c:strRef>
              <c:f>'D1'!$O$2:$X$2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'D1'!$O$4:$X$4</c:f>
              <c:numCache>
                <c:formatCode>0"%"</c:formatCode>
                <c:ptCount val="10"/>
                <c:pt idx="0">
                  <c:v>18.533333333333335</c:v>
                </c:pt>
                <c:pt idx="1">
                  <c:v>15.193548387096774</c:v>
                </c:pt>
                <c:pt idx="2">
                  <c:v>14.161290322580646</c:v>
                </c:pt>
                <c:pt idx="3">
                  <c:v>13.580645161290322</c:v>
                </c:pt>
                <c:pt idx="4">
                  <c:v>9.6</c:v>
                </c:pt>
                <c:pt idx="5">
                  <c:v>9.32258064516129</c:v>
                </c:pt>
                <c:pt idx="6">
                  <c:v>7.4666666666666668</c:v>
                </c:pt>
                <c:pt idx="7">
                  <c:v>6.3214285714285712</c:v>
                </c:pt>
                <c:pt idx="8">
                  <c:v>4.5517241379310347</c:v>
                </c:pt>
                <c:pt idx="9">
                  <c:v>4.8181818181818183</c:v>
                </c:pt>
              </c:numCache>
            </c:numRef>
          </c:val>
        </c:ser>
        <c:dLbls>
          <c:dLblPos val="outEnd"/>
          <c:showLegendKey val="0"/>
          <c:showVal val="1"/>
          <c:showCatName val="0"/>
          <c:showSerName val="0"/>
          <c:showPercent val="0"/>
          <c:showBubbleSize val="0"/>
        </c:dLbls>
        <c:gapWidth val="150"/>
        <c:axId val="91900544"/>
        <c:axId val="99938304"/>
      </c:barChart>
      <c:catAx>
        <c:axId val="91900544"/>
        <c:scaling>
          <c:orientation val="minMax"/>
        </c:scaling>
        <c:delete val="0"/>
        <c:axPos val="b"/>
        <c:majorTickMark val="out"/>
        <c:minorTickMark val="none"/>
        <c:tickLblPos val="nextTo"/>
        <c:txPr>
          <a:bodyPr/>
          <a:lstStyle/>
          <a:p>
            <a:pPr>
              <a:defRPr sz="1000"/>
            </a:pPr>
            <a:endParaRPr lang="en-US"/>
          </a:p>
        </c:txPr>
        <c:crossAx val="99938304"/>
        <c:crosses val="autoZero"/>
        <c:auto val="1"/>
        <c:lblAlgn val="ctr"/>
        <c:lblOffset val="100"/>
        <c:noMultiLvlLbl val="0"/>
      </c:catAx>
      <c:valAx>
        <c:axId val="99938304"/>
        <c:scaling>
          <c:orientation val="minMax"/>
        </c:scaling>
        <c:delete val="0"/>
        <c:axPos val="l"/>
        <c:numFmt formatCode="0&quot;%&quot;" sourceLinked="1"/>
        <c:majorTickMark val="out"/>
        <c:minorTickMark val="none"/>
        <c:tickLblPos val="nextTo"/>
        <c:crossAx val="91900544"/>
        <c:crosses val="autoZero"/>
        <c:crossBetween val="between"/>
      </c:valAx>
    </c:plotArea>
    <c:legend>
      <c:legendPos val="r"/>
      <c:layout>
        <c:manualLayout>
          <c:xMode val="edge"/>
          <c:yMode val="edge"/>
          <c:x val="0.82487321693483961"/>
          <c:y val="0.29265838885523932"/>
          <c:w val="0.13164852219559511"/>
          <c:h val="8.7503735110034328E-2"/>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'D1'!$C$29:$C$31</c:f>
              <c:strCache>
                <c:ptCount val="3"/>
                <c:pt idx="0">
                  <c:v>P.S. 61</c:v>
                </c:pt>
                <c:pt idx="1">
                  <c:v>P.S. 110</c:v>
                </c:pt>
                <c:pt idx="2">
                  <c:v>P.S. 142</c:v>
                </c:pt>
              </c:strCache>
            </c:strRef>
          </c:cat>
          <c:val>
            <c:numRef>
              <c:f>'D1'!$D$29:$D$31</c:f>
              <c:numCache>
                <c:formatCode>General</c:formatCode>
                <c:ptCount val="3"/>
                <c:pt idx="0">
                  <c:v>115</c:v>
                </c:pt>
                <c:pt idx="1">
                  <c:v>106</c:v>
                </c:pt>
                <c:pt idx="2">
                  <c:v>105</c:v>
                </c:pt>
              </c:numCache>
            </c:numRef>
          </c:val>
        </c:ser>
        <c:dLbls>
          <c:dLblPos val="outEnd"/>
          <c:showLegendKey val="0"/>
          <c:showVal val="1"/>
          <c:showCatName val="0"/>
          <c:showSerName val="0"/>
          <c:showPercent val="0"/>
          <c:showBubbleSize val="0"/>
        </c:dLbls>
        <c:gapWidth val="150"/>
        <c:axId val="155353856"/>
        <c:axId val="155355392"/>
      </c:barChart>
      <c:catAx>
        <c:axId val="155353856"/>
        <c:scaling>
          <c:orientation val="minMax"/>
        </c:scaling>
        <c:delete val="0"/>
        <c:axPos val="b"/>
        <c:majorTickMark val="out"/>
        <c:minorTickMark val="none"/>
        <c:tickLblPos val="nextTo"/>
        <c:crossAx val="155355392"/>
        <c:crosses val="autoZero"/>
        <c:auto val="1"/>
        <c:lblAlgn val="ctr"/>
        <c:lblOffset val="100"/>
        <c:noMultiLvlLbl val="0"/>
      </c:catAx>
      <c:valAx>
        <c:axId val="155355392"/>
        <c:scaling>
          <c:orientation val="minMax"/>
        </c:scaling>
        <c:delete val="0"/>
        <c:axPos val="l"/>
        <c:numFmt formatCode="General" sourceLinked="1"/>
        <c:majorTickMark val="out"/>
        <c:minorTickMark val="none"/>
        <c:tickLblPos val="nextTo"/>
        <c:crossAx val="155353856"/>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numFmt formatCode="0&quot;%&quot;" sourceLinked="0"/>
            <c:dLblPos val="outEnd"/>
            <c:showLegendKey val="0"/>
            <c:showVal val="1"/>
            <c:showCatName val="0"/>
            <c:showSerName val="0"/>
            <c:showPercent val="0"/>
            <c:showBubbleSize val="0"/>
            <c:showLeaderLines val="0"/>
          </c:dLbls>
          <c:cat>
            <c:strRef>
              <c:f>'Manhattan HS'!$C$2:$C$18</c:f>
              <c:strCache>
                <c:ptCount val="17"/>
                <c:pt idx="0">
                  <c:v>BEACON HS</c:v>
                </c:pt>
                <c:pt idx="1">
                  <c:v>HEALTH PROFESSIONS HS</c:v>
                </c:pt>
                <c:pt idx="2">
                  <c:v>THE HERITAGE SCHOOL</c:v>
                </c:pt>
                <c:pt idx="3">
                  <c:v>FIORELLO LAGUARDIA HS</c:v>
                </c:pt>
                <c:pt idx="4">
                  <c:v>J. K. ONASSIS HS FOR INT CAREERS</c:v>
                </c:pt>
                <c:pt idx="5">
                  <c:v>PARK EAST HS</c:v>
                </c:pt>
                <c:pt idx="6">
                  <c:v>MILLENNIUM HS</c:v>
                </c:pt>
                <c:pt idx="7">
                  <c:v>STUYVESANT HS (NEW)</c:v>
                </c:pt>
                <c:pt idx="8">
                  <c:v>HS FOR ENVIRONMENTAL STUDIES</c:v>
                </c:pt>
                <c:pt idx="9">
                  <c:v>OLD MANHATTAN VOC/TECH HS</c:v>
                </c:pt>
                <c:pt idx="10">
                  <c:v>N.E.S.T (OLD J22)</c:v>
                </c:pt>
                <c:pt idx="11">
                  <c:v>GREGORIO LUPERON PREP. SCHOOL</c:v>
                </c:pt>
                <c:pt idx="12">
                  <c:v>HS FOR ECONOMICS &amp; FINANCE</c:v>
                </c:pt>
                <c:pt idx="13">
                  <c:v>THE COMMUNITY HEALTH ACADEMY OF THE HEIGHTS</c:v>
                </c:pt>
                <c:pt idx="14">
                  <c:v>G. WASHINGTON HS EDUC. CAMPUS</c:v>
                </c:pt>
                <c:pt idx="15">
                  <c:v>MANHTN CT FOR MATH &amp; SCI. HS</c:v>
                </c:pt>
                <c:pt idx="16">
                  <c:v>HS FOR MATH, SCI &amp; ENGINEERING</c:v>
                </c:pt>
              </c:strCache>
            </c:strRef>
          </c:cat>
          <c:val>
            <c:numRef>
              <c:f>'Manhattan HS'!$D$2:$D$18</c:f>
              <c:numCache>
                <c:formatCode>General</c:formatCode>
                <c:ptCount val="17"/>
                <c:pt idx="0">
                  <c:v>156</c:v>
                </c:pt>
                <c:pt idx="1">
                  <c:v>140</c:v>
                </c:pt>
                <c:pt idx="2">
                  <c:v>137</c:v>
                </c:pt>
                <c:pt idx="3">
                  <c:v>130</c:v>
                </c:pt>
                <c:pt idx="4">
                  <c:v>128</c:v>
                </c:pt>
                <c:pt idx="5">
                  <c:v>124</c:v>
                </c:pt>
                <c:pt idx="6">
                  <c:v>120</c:v>
                </c:pt>
                <c:pt idx="7">
                  <c:v>118</c:v>
                </c:pt>
                <c:pt idx="8">
                  <c:v>112</c:v>
                </c:pt>
                <c:pt idx="9">
                  <c:v>111</c:v>
                </c:pt>
                <c:pt idx="10">
                  <c:v>107</c:v>
                </c:pt>
                <c:pt idx="11">
                  <c:v>106</c:v>
                </c:pt>
                <c:pt idx="12">
                  <c:v>104</c:v>
                </c:pt>
                <c:pt idx="13">
                  <c:v>103</c:v>
                </c:pt>
                <c:pt idx="14">
                  <c:v>102</c:v>
                </c:pt>
                <c:pt idx="15">
                  <c:v>101</c:v>
                </c:pt>
                <c:pt idx="16">
                  <c:v>101</c:v>
                </c:pt>
              </c:numCache>
            </c:numRef>
          </c:val>
        </c:ser>
        <c:dLbls>
          <c:dLblPos val="outEnd"/>
          <c:showLegendKey val="0"/>
          <c:showVal val="1"/>
          <c:showCatName val="0"/>
          <c:showSerName val="0"/>
          <c:showPercent val="0"/>
          <c:showBubbleSize val="0"/>
        </c:dLbls>
        <c:gapWidth val="150"/>
        <c:axId val="158054656"/>
        <c:axId val="162460800"/>
      </c:barChart>
      <c:catAx>
        <c:axId val="158054656"/>
        <c:scaling>
          <c:orientation val="minMax"/>
        </c:scaling>
        <c:delete val="0"/>
        <c:axPos val="b"/>
        <c:majorTickMark val="out"/>
        <c:minorTickMark val="none"/>
        <c:tickLblPos val="nextTo"/>
        <c:crossAx val="162460800"/>
        <c:crosses val="autoZero"/>
        <c:auto val="1"/>
        <c:lblAlgn val="ctr"/>
        <c:lblOffset val="100"/>
        <c:noMultiLvlLbl val="0"/>
      </c:catAx>
      <c:valAx>
        <c:axId val="162460800"/>
        <c:scaling>
          <c:orientation val="minMax"/>
        </c:scaling>
        <c:delete val="0"/>
        <c:axPos val="l"/>
        <c:numFmt formatCode="0&quot;%&quot;" sourceLinked="0"/>
        <c:majorTickMark val="out"/>
        <c:minorTickMark val="none"/>
        <c:tickLblPos val="nextTo"/>
        <c:crossAx val="158054656"/>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Manhattan!$B$13:$B$16</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Manhattan!$C$13:$C$16</c:f>
              <c:numCache>
                <c:formatCode>General</c:formatCode>
                <c:ptCount val="4"/>
                <c:pt idx="1">
                  <c:v>384</c:v>
                </c:pt>
                <c:pt idx="2" formatCode="#,##0">
                  <c:v>1009</c:v>
                </c:pt>
                <c:pt idx="3">
                  <c:v>198</c:v>
                </c:pt>
              </c:numCache>
            </c:numRef>
          </c:val>
        </c:ser>
        <c:dLbls>
          <c:showLegendKey val="0"/>
          <c:showVal val="0"/>
          <c:showCatName val="0"/>
          <c:showSerName val="0"/>
          <c:showPercent val="0"/>
          <c:showBubbleSize val="0"/>
        </c:dLbls>
        <c:gapWidth val="150"/>
        <c:axId val="173324544"/>
        <c:axId val="173334528"/>
      </c:barChart>
      <c:catAx>
        <c:axId val="173324544"/>
        <c:scaling>
          <c:orientation val="minMax"/>
        </c:scaling>
        <c:delete val="0"/>
        <c:axPos val="b"/>
        <c:majorTickMark val="out"/>
        <c:minorTickMark val="none"/>
        <c:tickLblPos val="nextTo"/>
        <c:crossAx val="173334528"/>
        <c:crosses val="autoZero"/>
        <c:auto val="1"/>
        <c:lblAlgn val="ctr"/>
        <c:lblOffset val="100"/>
        <c:noMultiLvlLbl val="0"/>
      </c:catAx>
      <c:valAx>
        <c:axId val="173334528"/>
        <c:scaling>
          <c:orientation val="minMax"/>
          <c:max val="1100"/>
        </c:scaling>
        <c:delete val="0"/>
        <c:axPos val="l"/>
        <c:majorGridlines/>
        <c:numFmt formatCode="General" sourceLinked="1"/>
        <c:majorTickMark val="out"/>
        <c:minorTickMark val="none"/>
        <c:tickLblPos val="nextTo"/>
        <c:crossAx val="173324544"/>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txPr>
              <a:bodyPr/>
              <a:lstStyle/>
              <a:p>
                <a:pPr>
                  <a:defRPr sz="1400"/>
                </a:pPr>
                <a:endParaRPr lang="en-US"/>
              </a:p>
            </c:txPr>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c:v>
                </c:pt>
                <c:pt idx="1">
                  <c:v>51954</c:v>
                </c:pt>
                <c:pt idx="2">
                  <c:v>38244</c:v>
                </c:pt>
                <c:pt idx="3">
                  <c:v>36654</c:v>
                </c:pt>
              </c:numCache>
            </c:numRef>
          </c:val>
        </c:ser>
        <c:dLbls>
          <c:showLegendKey val="0"/>
          <c:showVal val="0"/>
          <c:showCatName val="0"/>
          <c:showSerName val="0"/>
          <c:showPercent val="0"/>
          <c:showBubbleSize val="0"/>
        </c:dLbls>
        <c:gapWidth val="150"/>
        <c:axId val="43991808"/>
        <c:axId val="43993344"/>
      </c:barChart>
      <c:catAx>
        <c:axId val="43991808"/>
        <c:scaling>
          <c:orientation val="minMax"/>
        </c:scaling>
        <c:delete val="0"/>
        <c:axPos val="b"/>
        <c:majorTickMark val="out"/>
        <c:minorTickMark val="none"/>
        <c:tickLblPos val="nextTo"/>
        <c:txPr>
          <a:bodyPr/>
          <a:lstStyle/>
          <a:p>
            <a:pPr>
              <a:defRPr sz="1200"/>
            </a:pPr>
            <a:endParaRPr lang="en-US"/>
          </a:p>
        </c:txPr>
        <c:crossAx val="43993344"/>
        <c:crosses val="autoZero"/>
        <c:auto val="1"/>
        <c:lblAlgn val="ctr"/>
        <c:lblOffset val="100"/>
        <c:noMultiLvlLbl val="0"/>
      </c:catAx>
      <c:valAx>
        <c:axId val="43993344"/>
        <c:scaling>
          <c:orientation val="minMax"/>
        </c:scaling>
        <c:delete val="0"/>
        <c:axPos val="l"/>
        <c:numFmt formatCode="#,##0" sourceLinked="1"/>
        <c:majorTickMark val="out"/>
        <c:minorTickMark val="none"/>
        <c:tickLblPos val="nextTo"/>
        <c:crossAx val="43991808"/>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dLbl>
              <c:idx val="2"/>
              <c:layout>
                <c:manualLayout>
                  <c:x val="0"/>
                  <c:y val="-2.472527472527472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c:v>
                </c:pt>
                <c:pt idx="1">
                  <c:v>18387</c:v>
                </c:pt>
                <c:pt idx="2">
                  <c:v>13483</c:v>
                </c:pt>
                <c:pt idx="3">
                  <c:v>3102</c:v>
                </c:pt>
              </c:numCache>
            </c:numRef>
          </c:val>
        </c:ser>
        <c:dLbls>
          <c:showLegendKey val="0"/>
          <c:showVal val="0"/>
          <c:showCatName val="0"/>
          <c:showSerName val="0"/>
          <c:showPercent val="0"/>
          <c:showBubbleSize val="0"/>
        </c:dLbls>
        <c:gapWidth val="150"/>
        <c:axId val="44029056"/>
        <c:axId val="44030592"/>
      </c:barChart>
      <c:catAx>
        <c:axId val="44029056"/>
        <c:scaling>
          <c:orientation val="minMax"/>
        </c:scaling>
        <c:delete val="0"/>
        <c:axPos val="b"/>
        <c:majorTickMark val="out"/>
        <c:minorTickMark val="none"/>
        <c:tickLblPos val="nextTo"/>
        <c:txPr>
          <a:bodyPr/>
          <a:lstStyle/>
          <a:p>
            <a:pPr>
              <a:defRPr sz="1200"/>
            </a:pPr>
            <a:endParaRPr lang="en-US"/>
          </a:p>
        </c:txPr>
        <c:crossAx val="44030592"/>
        <c:crosses val="autoZero"/>
        <c:auto val="1"/>
        <c:lblAlgn val="ctr"/>
        <c:lblOffset val="100"/>
        <c:noMultiLvlLbl val="0"/>
      </c:catAx>
      <c:valAx>
        <c:axId val="44030592"/>
        <c:scaling>
          <c:orientation val="minMax"/>
          <c:max val="20000"/>
        </c:scaling>
        <c:delete val="0"/>
        <c:axPos val="l"/>
        <c:numFmt formatCode="#,##0" sourceLinked="1"/>
        <c:majorTickMark val="out"/>
        <c:minorTickMark val="none"/>
        <c:tickLblPos val="nextTo"/>
        <c:crossAx val="4402905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7.2107757363662872E-2"/>
          <c:y val="2.8645833333333332E-2"/>
          <c:w val="0.89974409448818882"/>
          <c:h val="0.90960486384514438"/>
        </c:manualLayout>
      </c:layout>
      <c:lineChart>
        <c:grouping val="standard"/>
        <c:varyColors val="0"/>
        <c:ser>
          <c:idx val="0"/>
          <c:order val="0"/>
          <c:tx>
            <c:strRef>
              <c:f>'D1'!$A$8</c:f>
              <c:strCache>
                <c:ptCount val="1"/>
                <c:pt idx="0">
                  <c:v>C4E goals</c:v>
                </c:pt>
              </c:strCache>
            </c:strRef>
          </c:tx>
          <c:spPr>
            <a:ln>
              <a:solidFill>
                <a:srgbClr val="008000"/>
              </a:solidFill>
            </a:ln>
          </c:spPr>
          <c:marker>
            <c:symbol val="none"/>
          </c:marker>
          <c:dLbls>
            <c:dLblPos val="b"/>
            <c:showLegendKey val="0"/>
            <c:showVal val="1"/>
            <c:showCatName val="0"/>
            <c:showSerName val="0"/>
            <c:showPercent val="0"/>
            <c:showBubbleSize val="0"/>
            <c:showLeaderLines val="0"/>
          </c:dLbls>
          <c:cat>
            <c:strRef>
              <c:f>'D1'!$B$7:$J$7</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'D1'!$B$8:$J$8</c:f>
              <c:numCache>
                <c:formatCode>General</c:formatCode>
                <c:ptCount val="9"/>
                <c:pt idx="0">
                  <c:v>21</c:v>
                </c:pt>
                <c:pt idx="1">
                  <c:v>20.7</c:v>
                </c:pt>
                <c:pt idx="2">
                  <c:v>20.5</c:v>
                </c:pt>
                <c:pt idx="3">
                  <c:v>20.3</c:v>
                </c:pt>
                <c:pt idx="4">
                  <c:v>20.100000000000001</c:v>
                </c:pt>
                <c:pt idx="5">
                  <c:v>19.899999999999999</c:v>
                </c:pt>
                <c:pt idx="6">
                  <c:v>19.899999999999999</c:v>
                </c:pt>
                <c:pt idx="7">
                  <c:v>19.899999999999999</c:v>
                </c:pt>
                <c:pt idx="8">
                  <c:v>19.899999999999999</c:v>
                </c:pt>
              </c:numCache>
            </c:numRef>
          </c:val>
          <c:smooth val="0"/>
        </c:ser>
        <c:ser>
          <c:idx val="1"/>
          <c:order val="1"/>
          <c:tx>
            <c:strRef>
              <c:f>'D1'!$A$9</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'D1'!$B$7:$J$7</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'D1'!$B$9:$J$9</c:f>
              <c:numCache>
                <c:formatCode>General</c:formatCode>
                <c:ptCount val="9"/>
                <c:pt idx="0">
                  <c:v>21</c:v>
                </c:pt>
                <c:pt idx="1">
                  <c:v>20.9</c:v>
                </c:pt>
                <c:pt idx="2">
                  <c:v>21.4</c:v>
                </c:pt>
                <c:pt idx="3">
                  <c:v>22.1</c:v>
                </c:pt>
                <c:pt idx="4">
                  <c:v>22.9</c:v>
                </c:pt>
                <c:pt idx="5">
                  <c:v>23.9</c:v>
                </c:pt>
                <c:pt idx="6">
                  <c:v>24.5</c:v>
                </c:pt>
                <c:pt idx="7" formatCode="0.0">
                  <c:v>24.86</c:v>
                </c:pt>
                <c:pt idx="8" formatCode="0.0">
                  <c:v>24.70293504689128</c:v>
                </c:pt>
              </c:numCache>
            </c:numRef>
          </c:val>
          <c:smooth val="0"/>
        </c:ser>
        <c:ser>
          <c:idx val="2"/>
          <c:order val="2"/>
          <c:tx>
            <c:strRef>
              <c:f>'D1'!$A$10</c:f>
              <c:strCache>
                <c:ptCount val="1"/>
                <c:pt idx="0">
                  <c:v>D1</c:v>
                </c:pt>
              </c:strCache>
            </c:strRef>
          </c:tx>
          <c:spPr>
            <a:ln>
              <a:solidFill>
                <a:srgbClr val="002060"/>
              </a:solidFill>
            </a:ln>
          </c:spPr>
          <c:marker>
            <c:symbol val="none"/>
          </c:marker>
          <c:dLbls>
            <c:dLblPos val="b"/>
            <c:showLegendKey val="0"/>
            <c:showVal val="1"/>
            <c:showCatName val="0"/>
            <c:showSerName val="0"/>
            <c:showPercent val="0"/>
            <c:showBubbleSize val="0"/>
            <c:showLeaderLines val="0"/>
          </c:dLbls>
          <c:cat>
            <c:strRef>
              <c:f>'D1'!$B$7:$J$7</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'D1'!$B$10:$J$10</c:f>
              <c:numCache>
                <c:formatCode>General</c:formatCode>
                <c:ptCount val="9"/>
                <c:pt idx="0">
                  <c:v>17.2</c:v>
                </c:pt>
                <c:pt idx="1">
                  <c:v>18.7</c:v>
                </c:pt>
                <c:pt idx="2">
                  <c:v>19.2</c:v>
                </c:pt>
                <c:pt idx="3">
                  <c:v>19.3</c:v>
                </c:pt>
                <c:pt idx="4">
                  <c:v>19.600000000000001</c:v>
                </c:pt>
                <c:pt idx="5">
                  <c:v>21.1</c:v>
                </c:pt>
                <c:pt idx="6">
                  <c:v>21</c:v>
                </c:pt>
                <c:pt idx="7" formatCode="0.0">
                  <c:v>21.63</c:v>
                </c:pt>
                <c:pt idx="8" formatCode="0.0">
                  <c:v>21.398648648648649</c:v>
                </c:pt>
              </c:numCache>
            </c:numRef>
          </c:val>
          <c:smooth val="0"/>
        </c:ser>
        <c:dLbls>
          <c:showLegendKey val="0"/>
          <c:showVal val="0"/>
          <c:showCatName val="0"/>
          <c:showSerName val="0"/>
          <c:showPercent val="0"/>
          <c:showBubbleSize val="0"/>
        </c:dLbls>
        <c:marker val="1"/>
        <c:smooth val="0"/>
        <c:axId val="107012480"/>
        <c:axId val="107014016"/>
      </c:lineChart>
      <c:catAx>
        <c:axId val="107012480"/>
        <c:scaling>
          <c:orientation val="minMax"/>
        </c:scaling>
        <c:delete val="0"/>
        <c:axPos val="b"/>
        <c:majorTickMark val="none"/>
        <c:minorTickMark val="none"/>
        <c:tickLblPos val="nextTo"/>
        <c:crossAx val="107014016"/>
        <c:crosses val="autoZero"/>
        <c:auto val="1"/>
        <c:lblAlgn val="ctr"/>
        <c:lblOffset val="100"/>
        <c:noMultiLvlLbl val="0"/>
      </c:catAx>
      <c:valAx>
        <c:axId val="107014016"/>
        <c:scaling>
          <c:orientation val="minMax"/>
          <c:min val="15"/>
        </c:scaling>
        <c:delete val="0"/>
        <c:axPos val="l"/>
        <c:title>
          <c:tx>
            <c:rich>
              <a:bodyPr/>
              <a:lstStyle/>
              <a:p>
                <a:pPr>
                  <a:defRPr/>
                </a:pPr>
                <a:r>
                  <a:rPr lang="en-US"/>
                  <a:t>Students per class</a:t>
                </a:r>
              </a:p>
            </c:rich>
          </c:tx>
          <c:layout/>
          <c:overlay val="0"/>
        </c:title>
        <c:numFmt formatCode="General" sourceLinked="1"/>
        <c:majorTickMark val="none"/>
        <c:minorTickMark val="none"/>
        <c:tickLblPos val="nextTo"/>
        <c:crossAx val="107012480"/>
        <c:crosses val="autoZero"/>
        <c:crossBetween val="between"/>
      </c:valAx>
    </c:plotArea>
    <c:legend>
      <c:legendPos val="r"/>
      <c:layout>
        <c:manualLayout>
          <c:xMode val="edge"/>
          <c:yMode val="edge"/>
          <c:x val="0.77586419753086422"/>
          <c:y val="0.68595082841207344"/>
          <c:w val="0.19327160493827161"/>
          <c:h val="0.1333064714566929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7.2107757363662872E-2"/>
          <c:y val="2.8645833333333332E-2"/>
          <c:w val="0.89974409448818882"/>
          <c:h val="0.90960486384514438"/>
        </c:manualLayout>
      </c:layout>
      <c:lineChart>
        <c:grouping val="standard"/>
        <c:varyColors val="0"/>
        <c:ser>
          <c:idx val="0"/>
          <c:order val="0"/>
          <c:tx>
            <c:strRef>
              <c:f>'D1'!$A$15</c:f>
              <c:strCache>
                <c:ptCount val="1"/>
                <c:pt idx="0">
                  <c:v>C4E target</c:v>
                </c:pt>
              </c:strCache>
            </c:strRef>
          </c:tx>
          <c:spPr>
            <a:ln>
              <a:solidFill>
                <a:srgbClr val="008000"/>
              </a:solidFill>
            </a:ln>
          </c:spPr>
          <c:marker>
            <c:symbol val="none"/>
          </c:marker>
          <c:dLbls>
            <c:dLbl>
              <c:idx val="5"/>
              <c:layout>
                <c:manualLayout>
                  <c:x val="-1.0991542723826188E-2"/>
                  <c:y val="4.1796874999999997E-2"/>
                </c:manualLayout>
              </c:layout>
              <c:dLblPos val="r"/>
              <c:showLegendKey val="0"/>
              <c:showVal val="1"/>
              <c:showCatName val="0"/>
              <c:showSerName val="0"/>
              <c:showPercent val="0"/>
              <c:showBubbleSize val="0"/>
            </c:dLbl>
            <c:dLbl>
              <c:idx val="7"/>
              <c:layout>
                <c:manualLayout>
                  <c:x val="-6.3460678526295444E-2"/>
                  <c:y val="4.1796874999999997E-2"/>
                </c:manualLayout>
              </c:layout>
              <c:dLblPos val="r"/>
              <c:showLegendKey val="0"/>
              <c:showVal val="1"/>
              <c:showCatName val="0"/>
              <c:showSerName val="0"/>
              <c:showPercent val="0"/>
              <c:showBubbleSize val="0"/>
            </c:dLbl>
            <c:dLblPos val="b"/>
            <c:showLegendKey val="0"/>
            <c:showVal val="1"/>
            <c:showCatName val="0"/>
            <c:showSerName val="0"/>
            <c:showPercent val="0"/>
            <c:showBubbleSize val="0"/>
            <c:showLeaderLines val="0"/>
          </c:dLbls>
          <c:cat>
            <c:strRef>
              <c:f>'D1'!$B$14:$J$14</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'D1'!$B$15:$J$15</c:f>
              <c:numCache>
                <c:formatCode>General</c:formatCode>
                <c:ptCount val="9"/>
                <c:pt idx="0">
                  <c:v>25.6</c:v>
                </c:pt>
                <c:pt idx="1">
                  <c:v>24.8</c:v>
                </c:pt>
                <c:pt idx="2">
                  <c:v>24.6</c:v>
                </c:pt>
                <c:pt idx="3">
                  <c:v>23.8</c:v>
                </c:pt>
                <c:pt idx="4">
                  <c:v>23.3</c:v>
                </c:pt>
                <c:pt idx="5">
                  <c:v>22.9</c:v>
                </c:pt>
                <c:pt idx="6">
                  <c:v>22.9</c:v>
                </c:pt>
                <c:pt idx="7">
                  <c:v>22.9</c:v>
                </c:pt>
                <c:pt idx="8">
                  <c:v>22.9</c:v>
                </c:pt>
              </c:numCache>
            </c:numRef>
          </c:val>
          <c:smooth val="0"/>
        </c:ser>
        <c:ser>
          <c:idx val="1"/>
          <c:order val="1"/>
          <c:tx>
            <c:strRef>
              <c:f>'D1'!$A$16</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'D1'!$B$14:$J$14</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'D1'!$B$16:$J$16</c:f>
              <c:numCache>
                <c:formatCode>General</c:formatCode>
                <c:ptCount val="9"/>
                <c:pt idx="0">
                  <c:v>25.6</c:v>
                </c:pt>
                <c:pt idx="1">
                  <c:v>25.1</c:v>
                </c:pt>
                <c:pt idx="2">
                  <c:v>25.3</c:v>
                </c:pt>
                <c:pt idx="3">
                  <c:v>25.8</c:v>
                </c:pt>
                <c:pt idx="4">
                  <c:v>26.3</c:v>
                </c:pt>
                <c:pt idx="5">
                  <c:v>26.6</c:v>
                </c:pt>
                <c:pt idx="6">
                  <c:v>26.7</c:v>
                </c:pt>
                <c:pt idx="7">
                  <c:v>26.8</c:v>
                </c:pt>
                <c:pt idx="8" formatCode="0.0">
                  <c:v>26.662623389660364</c:v>
                </c:pt>
              </c:numCache>
            </c:numRef>
          </c:val>
          <c:smooth val="0"/>
        </c:ser>
        <c:ser>
          <c:idx val="2"/>
          <c:order val="2"/>
          <c:tx>
            <c:strRef>
              <c:f>'D1'!$A$17</c:f>
              <c:strCache>
                <c:ptCount val="1"/>
                <c:pt idx="0">
                  <c:v>D1</c:v>
                </c:pt>
              </c:strCache>
            </c:strRef>
          </c:tx>
          <c:spPr>
            <a:ln>
              <a:solidFill>
                <a:srgbClr val="002060"/>
              </a:solidFill>
            </a:ln>
          </c:spPr>
          <c:marker>
            <c:symbol val="none"/>
          </c:marker>
          <c:dLbls>
            <c:dLbl>
              <c:idx val="5"/>
              <c:layout>
                <c:manualLayout>
                  <c:x val="-2.8217653348886946E-2"/>
                  <c:y val="-3.3723958333333331E-2"/>
                </c:manualLayout>
              </c:layout>
              <c:dLblPos val="r"/>
              <c:showLegendKey val="0"/>
              <c:showVal val="1"/>
              <c:showCatName val="0"/>
              <c:showSerName val="0"/>
              <c:showPercent val="0"/>
              <c:showBubbleSize val="0"/>
            </c:dLbl>
            <c:dLbl>
              <c:idx val="6"/>
              <c:layout>
                <c:manualLayout>
                  <c:x val="-3.5682900748517543E-2"/>
                  <c:y val="-3.6328125000000003E-2"/>
                </c:manualLayout>
              </c:layout>
              <c:dLblPos val="r"/>
              <c:showLegendKey val="0"/>
              <c:showVal val="1"/>
              <c:showCatName val="0"/>
              <c:showSerName val="0"/>
              <c:showPercent val="0"/>
              <c:showBubbleSize val="0"/>
            </c:dLbl>
            <c:dLbl>
              <c:idx val="7"/>
              <c:layout>
                <c:manualLayout>
                  <c:x val="-3.5682900748517661E-2"/>
                  <c:y val="5.4817708333333333E-2"/>
                </c:manualLayout>
              </c:layout>
              <c:dLblPos val="r"/>
              <c:showLegendKey val="0"/>
              <c:showVal val="1"/>
              <c:showCatName val="0"/>
              <c:showSerName val="0"/>
              <c:showPercent val="0"/>
              <c:showBubbleSize val="0"/>
            </c:dLbl>
            <c:dLblPos val="b"/>
            <c:showLegendKey val="0"/>
            <c:showVal val="1"/>
            <c:showCatName val="0"/>
            <c:showSerName val="0"/>
            <c:showPercent val="0"/>
            <c:showBubbleSize val="0"/>
            <c:showLeaderLines val="0"/>
          </c:dLbls>
          <c:cat>
            <c:strRef>
              <c:f>'D1'!$B$14:$J$14</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'D1'!$B$17:$J$17</c:f>
              <c:numCache>
                <c:formatCode>General</c:formatCode>
                <c:ptCount val="9"/>
                <c:pt idx="0">
                  <c:v>21</c:v>
                </c:pt>
                <c:pt idx="1">
                  <c:v>20.399999999999999</c:v>
                </c:pt>
                <c:pt idx="2">
                  <c:v>20.2</c:v>
                </c:pt>
                <c:pt idx="3">
                  <c:v>20.100000000000001</c:v>
                </c:pt>
                <c:pt idx="4">
                  <c:v>20.6</c:v>
                </c:pt>
                <c:pt idx="5">
                  <c:v>23</c:v>
                </c:pt>
                <c:pt idx="6">
                  <c:v>23.2</c:v>
                </c:pt>
                <c:pt idx="7" formatCode="0.0">
                  <c:v>22.65</c:v>
                </c:pt>
                <c:pt idx="8" formatCode="0.0">
                  <c:v>24.278481012658229</c:v>
                </c:pt>
              </c:numCache>
            </c:numRef>
          </c:val>
          <c:smooth val="0"/>
        </c:ser>
        <c:dLbls>
          <c:showLegendKey val="0"/>
          <c:showVal val="0"/>
          <c:showCatName val="0"/>
          <c:showSerName val="0"/>
          <c:showPercent val="0"/>
          <c:showBubbleSize val="0"/>
        </c:dLbls>
        <c:marker val="1"/>
        <c:smooth val="0"/>
        <c:axId val="117759360"/>
        <c:axId val="117952896"/>
      </c:lineChart>
      <c:catAx>
        <c:axId val="117759360"/>
        <c:scaling>
          <c:orientation val="minMax"/>
        </c:scaling>
        <c:delete val="0"/>
        <c:axPos val="b"/>
        <c:majorTickMark val="none"/>
        <c:minorTickMark val="none"/>
        <c:tickLblPos val="nextTo"/>
        <c:crossAx val="117952896"/>
        <c:crosses val="autoZero"/>
        <c:auto val="1"/>
        <c:lblAlgn val="ctr"/>
        <c:lblOffset val="100"/>
        <c:noMultiLvlLbl val="0"/>
      </c:catAx>
      <c:valAx>
        <c:axId val="117952896"/>
        <c:scaling>
          <c:orientation val="minMax"/>
          <c:min val="15"/>
        </c:scaling>
        <c:delete val="0"/>
        <c:axPos val="l"/>
        <c:title>
          <c:tx>
            <c:rich>
              <a:bodyPr/>
              <a:lstStyle/>
              <a:p>
                <a:pPr>
                  <a:defRPr/>
                </a:pPr>
                <a:r>
                  <a:rPr lang="en-US"/>
                  <a:t>Students per section</a:t>
                </a:r>
              </a:p>
            </c:rich>
          </c:tx>
          <c:layout/>
          <c:overlay val="0"/>
        </c:title>
        <c:numFmt formatCode="General" sourceLinked="1"/>
        <c:majorTickMark val="none"/>
        <c:minorTickMark val="none"/>
        <c:tickLblPos val="nextTo"/>
        <c:crossAx val="117759360"/>
        <c:crosses val="autoZero"/>
        <c:crossBetween val="between"/>
      </c:valAx>
    </c:plotArea>
    <c:legend>
      <c:legendPos val="r"/>
      <c:layout>
        <c:manualLayout>
          <c:xMode val="edge"/>
          <c:yMode val="edge"/>
          <c:x val="0.78512345679012341"/>
          <c:y val="0.63907582841207344"/>
          <c:w val="0.18555555555555556"/>
          <c:h val="0.1333064714566929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74786597621243E-2"/>
          <c:y val="2.3413173652694609E-2"/>
          <c:w val="0.82542645007211923"/>
          <c:h val="0.89607265783393841"/>
        </c:manualLayout>
      </c:layout>
      <c:lineChart>
        <c:grouping val="standard"/>
        <c:varyColors val="0"/>
        <c:ser>
          <c:idx val="0"/>
          <c:order val="0"/>
          <c:tx>
            <c:strRef>
              <c:f>'2007-2014'!$B$5</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'2007-2014'!$C$4:$J$4</c:f>
              <c:strCache>
                <c:ptCount val="8"/>
                <c:pt idx="0">
                  <c:v>2007-08</c:v>
                </c:pt>
                <c:pt idx="1">
                  <c:v>2008-09</c:v>
                </c:pt>
                <c:pt idx="2">
                  <c:v>2009-10</c:v>
                </c:pt>
                <c:pt idx="3">
                  <c:v>2010-11</c:v>
                </c:pt>
                <c:pt idx="4">
                  <c:v>2011-12</c:v>
                </c:pt>
                <c:pt idx="5">
                  <c:v>2012-13</c:v>
                </c:pt>
                <c:pt idx="6">
                  <c:v>2013-14</c:v>
                </c:pt>
                <c:pt idx="7">
                  <c:v>2014-15</c:v>
                </c:pt>
              </c:strCache>
            </c:strRef>
          </c:cat>
          <c:val>
            <c:numRef>
              <c:f>'2007-2014'!$C$5:$J$5</c:f>
              <c:numCache>
                <c:formatCode>General</c:formatCode>
                <c:ptCount val="8"/>
                <c:pt idx="0">
                  <c:v>26.1</c:v>
                </c:pt>
                <c:pt idx="1">
                  <c:v>26.2</c:v>
                </c:pt>
                <c:pt idx="2">
                  <c:v>26.6</c:v>
                </c:pt>
                <c:pt idx="3">
                  <c:v>26.5</c:v>
                </c:pt>
                <c:pt idx="4">
                  <c:v>26.4</c:v>
                </c:pt>
                <c:pt idx="5">
                  <c:v>26.3</c:v>
                </c:pt>
                <c:pt idx="6">
                  <c:v>26.7</c:v>
                </c:pt>
                <c:pt idx="7">
                  <c:v>26.8</c:v>
                </c:pt>
              </c:numCache>
            </c:numRef>
          </c:val>
          <c:smooth val="0"/>
        </c:ser>
        <c:ser>
          <c:idx val="1"/>
          <c:order val="1"/>
          <c:tx>
            <c:strRef>
              <c:f>'2007-2014'!$B$6</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'2007-2014'!$C$4:$J$4</c:f>
              <c:strCache>
                <c:ptCount val="8"/>
                <c:pt idx="0">
                  <c:v>2007-08</c:v>
                </c:pt>
                <c:pt idx="1">
                  <c:v>2008-09</c:v>
                </c:pt>
                <c:pt idx="2">
                  <c:v>2009-10</c:v>
                </c:pt>
                <c:pt idx="3">
                  <c:v>2010-11</c:v>
                </c:pt>
                <c:pt idx="4">
                  <c:v>2011-12</c:v>
                </c:pt>
                <c:pt idx="5">
                  <c:v>2012-13</c:v>
                </c:pt>
                <c:pt idx="6">
                  <c:v>2013-14</c:v>
                </c:pt>
                <c:pt idx="7">
                  <c:v>2014-15</c:v>
                </c:pt>
              </c:strCache>
            </c:strRef>
          </c:cat>
          <c:val>
            <c:numRef>
              <c:f>'2007-2014'!$C$6:$J$6</c:f>
              <c:numCache>
                <c:formatCode>General</c:formatCode>
                <c:ptCount val="8"/>
                <c:pt idx="0">
                  <c:v>26</c:v>
                </c:pt>
                <c:pt idx="1">
                  <c:v>25.7</c:v>
                </c:pt>
                <c:pt idx="2">
                  <c:v>25.2</c:v>
                </c:pt>
                <c:pt idx="3">
                  <c:v>24.8</c:v>
                </c:pt>
                <c:pt idx="4">
                  <c:v>24.5</c:v>
                </c:pt>
                <c:pt idx="5">
                  <c:v>24.5</c:v>
                </c:pt>
                <c:pt idx="6">
                  <c:v>24.5</c:v>
                </c:pt>
                <c:pt idx="7">
                  <c:v>24.5</c:v>
                </c:pt>
              </c:numCache>
            </c:numRef>
          </c:val>
          <c:smooth val="0"/>
        </c:ser>
        <c:dLbls>
          <c:showLegendKey val="0"/>
          <c:showVal val="0"/>
          <c:showCatName val="0"/>
          <c:showSerName val="0"/>
          <c:showPercent val="0"/>
          <c:showBubbleSize val="0"/>
        </c:dLbls>
        <c:marker val="1"/>
        <c:smooth val="0"/>
        <c:axId val="125456768"/>
        <c:axId val="126726144"/>
      </c:lineChart>
      <c:catAx>
        <c:axId val="125456768"/>
        <c:scaling>
          <c:orientation val="minMax"/>
        </c:scaling>
        <c:delete val="0"/>
        <c:axPos val="b"/>
        <c:majorTickMark val="out"/>
        <c:minorTickMark val="none"/>
        <c:tickLblPos val="nextTo"/>
        <c:crossAx val="126726144"/>
        <c:crosses val="autoZero"/>
        <c:auto val="1"/>
        <c:lblAlgn val="ctr"/>
        <c:lblOffset val="100"/>
        <c:noMultiLvlLbl val="0"/>
      </c:catAx>
      <c:valAx>
        <c:axId val="126726144"/>
        <c:scaling>
          <c:orientation val="minMax"/>
          <c:max val="27"/>
          <c:min val="24"/>
        </c:scaling>
        <c:delete val="0"/>
        <c:axPos val="l"/>
        <c:numFmt formatCode="#,##0.0" sourceLinked="0"/>
        <c:majorTickMark val="out"/>
        <c:minorTickMark val="none"/>
        <c:tickLblPos val="nextTo"/>
        <c:crossAx val="125456768"/>
        <c:crosses val="autoZero"/>
        <c:crossBetween val="between"/>
      </c:valAx>
      <c:spPr>
        <a:noFill/>
        <a:ln w="25400">
          <a:noFill/>
        </a:ln>
      </c:spPr>
    </c:plotArea>
    <c:legend>
      <c:legendPos val="r"/>
      <c:layout/>
      <c:overlay val="0"/>
    </c:legend>
    <c:plotVisOnly val="1"/>
    <c:dispBlanksAs val="gap"/>
    <c:showDLblsOverMax val="0"/>
  </c:chart>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D1 Kindergarten</a:t>
            </a:r>
          </a:p>
        </c:rich>
      </c:tx>
      <c:layout/>
      <c:overlay val="0"/>
    </c:title>
    <c:autoTitleDeleted val="0"/>
    <c:plotArea>
      <c:layout/>
      <c:barChart>
        <c:barDir val="col"/>
        <c:grouping val="clustered"/>
        <c:varyColors val="0"/>
        <c:ser>
          <c:idx val="0"/>
          <c:order val="0"/>
          <c:invertIfNegative val="0"/>
          <c:cat>
            <c:strRef>
              <c:f>'D1'!$A$114:$A$117</c:f>
              <c:strCache>
                <c:ptCount val="4"/>
                <c:pt idx="0">
                  <c:v>P.S. 184M SHUANG WEN</c:v>
                </c:pt>
                <c:pt idx="1">
                  <c:v>P.S. 020 ANNA SILVER</c:v>
                </c:pt>
                <c:pt idx="2">
                  <c:v>P.S. 140 NATHAN STRAUS</c:v>
                </c:pt>
                <c:pt idx="3">
                  <c:v>New Explorations into Science, Technology and Math High School</c:v>
                </c:pt>
              </c:strCache>
            </c:strRef>
          </c:cat>
          <c:val>
            <c:numRef>
              <c:f>'D1'!$B$114:$B$117</c:f>
              <c:numCache>
                <c:formatCode>0</c:formatCode>
                <c:ptCount val="4"/>
                <c:pt idx="0">
                  <c:v>26</c:v>
                </c:pt>
                <c:pt idx="1">
                  <c:v>25</c:v>
                </c:pt>
                <c:pt idx="2">
                  <c:v>25</c:v>
                </c:pt>
                <c:pt idx="3">
                  <c:v>25</c:v>
                </c:pt>
              </c:numCache>
            </c:numRef>
          </c:val>
        </c:ser>
        <c:dLbls>
          <c:dLblPos val="outEnd"/>
          <c:showLegendKey val="0"/>
          <c:showVal val="1"/>
          <c:showCatName val="0"/>
          <c:showSerName val="0"/>
          <c:showPercent val="0"/>
          <c:showBubbleSize val="0"/>
        </c:dLbls>
        <c:gapWidth val="150"/>
        <c:axId val="129361408"/>
        <c:axId val="129362944"/>
      </c:barChart>
      <c:catAx>
        <c:axId val="129361408"/>
        <c:scaling>
          <c:orientation val="minMax"/>
        </c:scaling>
        <c:delete val="0"/>
        <c:axPos val="b"/>
        <c:majorTickMark val="out"/>
        <c:minorTickMark val="none"/>
        <c:tickLblPos val="nextTo"/>
        <c:crossAx val="129362944"/>
        <c:crosses val="autoZero"/>
        <c:auto val="1"/>
        <c:lblAlgn val="ctr"/>
        <c:lblOffset val="100"/>
        <c:noMultiLvlLbl val="0"/>
      </c:catAx>
      <c:valAx>
        <c:axId val="129362944"/>
        <c:scaling>
          <c:orientation val="minMax"/>
        </c:scaling>
        <c:delete val="0"/>
        <c:axPos val="l"/>
        <c:numFmt formatCode="0" sourceLinked="1"/>
        <c:majorTickMark val="out"/>
        <c:minorTickMark val="none"/>
        <c:tickLblPos val="nextTo"/>
        <c:crossAx val="129361408"/>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D1</a:t>
            </a:r>
            <a:r>
              <a:rPr lang="en-US" baseline="0"/>
              <a:t> 1st Grade</a:t>
            </a:r>
            <a:endParaRPr lang="en-US"/>
          </a:p>
        </c:rich>
      </c:tx>
      <c:layout/>
      <c:overlay val="0"/>
    </c:title>
    <c:autoTitleDeleted val="0"/>
    <c:plotArea>
      <c:layout/>
      <c:barChart>
        <c:barDir val="col"/>
        <c:grouping val="clustered"/>
        <c:varyColors val="0"/>
        <c:ser>
          <c:idx val="0"/>
          <c:order val="0"/>
          <c:invertIfNegative val="0"/>
          <c:cat>
            <c:strRef>
              <c:f>'D1'!$D$114:$D$121</c:f>
              <c:strCache>
                <c:ptCount val="8"/>
                <c:pt idx="0">
                  <c:v>New Explorations into Science, Technology and Math High School</c:v>
                </c:pt>
                <c:pt idx="1">
                  <c:v>P.S. 020 ANNA SILVER</c:v>
                </c:pt>
                <c:pt idx="2">
                  <c:v>P.S. 142 AMALIA CASTRO</c:v>
                </c:pt>
                <c:pt idx="3">
                  <c:v>P.S. 142 AMALIA CASTRO</c:v>
                </c:pt>
                <c:pt idx="4">
                  <c:v>P.S. 184M SHUANG WEN</c:v>
                </c:pt>
                <c:pt idx="5">
                  <c:v>P.S. 110 FLORENCE NIGHTINGALE</c:v>
                </c:pt>
                <c:pt idx="6">
                  <c:v>P.S. 184M SHUANG WEN</c:v>
                </c:pt>
                <c:pt idx="7">
                  <c:v>P.S. 188 THE ISLAND SCHOOL</c:v>
                </c:pt>
              </c:strCache>
            </c:strRef>
          </c:cat>
          <c:val>
            <c:numRef>
              <c:f>'D1'!$E$114:$E$121</c:f>
              <c:numCache>
                <c:formatCode>0</c:formatCode>
                <c:ptCount val="8"/>
                <c:pt idx="0">
                  <c:v>28</c:v>
                </c:pt>
                <c:pt idx="1">
                  <c:v>27</c:v>
                </c:pt>
                <c:pt idx="2">
                  <c:v>27</c:v>
                </c:pt>
                <c:pt idx="3">
                  <c:v>27</c:v>
                </c:pt>
                <c:pt idx="4">
                  <c:v>26.5</c:v>
                </c:pt>
                <c:pt idx="5">
                  <c:v>26</c:v>
                </c:pt>
                <c:pt idx="6">
                  <c:v>26</c:v>
                </c:pt>
                <c:pt idx="7">
                  <c:v>25</c:v>
                </c:pt>
              </c:numCache>
            </c:numRef>
          </c:val>
        </c:ser>
        <c:dLbls>
          <c:dLblPos val="outEnd"/>
          <c:showLegendKey val="0"/>
          <c:showVal val="1"/>
          <c:showCatName val="0"/>
          <c:showSerName val="0"/>
          <c:showPercent val="0"/>
          <c:showBubbleSize val="0"/>
        </c:dLbls>
        <c:gapWidth val="150"/>
        <c:axId val="131200128"/>
        <c:axId val="131216128"/>
      </c:barChart>
      <c:catAx>
        <c:axId val="131200128"/>
        <c:scaling>
          <c:orientation val="minMax"/>
        </c:scaling>
        <c:delete val="0"/>
        <c:axPos val="b"/>
        <c:majorTickMark val="out"/>
        <c:minorTickMark val="none"/>
        <c:tickLblPos val="nextTo"/>
        <c:crossAx val="131216128"/>
        <c:crosses val="autoZero"/>
        <c:auto val="1"/>
        <c:lblAlgn val="ctr"/>
        <c:lblOffset val="100"/>
        <c:noMultiLvlLbl val="0"/>
      </c:catAx>
      <c:valAx>
        <c:axId val="131216128"/>
        <c:scaling>
          <c:orientation val="minMax"/>
        </c:scaling>
        <c:delete val="0"/>
        <c:axPos val="l"/>
        <c:numFmt formatCode="0" sourceLinked="1"/>
        <c:majorTickMark val="out"/>
        <c:minorTickMark val="none"/>
        <c:tickLblPos val="nextTo"/>
        <c:crossAx val="131200128"/>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D1</a:t>
            </a:r>
            <a:r>
              <a:rPr lang="en-US" baseline="0"/>
              <a:t> 2nd Grade</a:t>
            </a:r>
            <a:endParaRPr lang="en-US"/>
          </a:p>
        </c:rich>
      </c:tx>
      <c:layout/>
      <c:overlay val="0"/>
    </c:title>
    <c:autoTitleDeleted val="0"/>
    <c:plotArea>
      <c:layout/>
      <c:barChart>
        <c:barDir val="col"/>
        <c:grouping val="clustered"/>
        <c:varyColors val="0"/>
        <c:ser>
          <c:idx val="0"/>
          <c:order val="0"/>
          <c:invertIfNegative val="0"/>
          <c:cat>
            <c:strRef>
              <c:f>'D1'!$G$114:$G$117</c:f>
              <c:strCache>
                <c:ptCount val="4"/>
                <c:pt idx="0">
                  <c:v>P.S. 015 ROBERTO CLEMENTE</c:v>
                </c:pt>
                <c:pt idx="1">
                  <c:v>New Explorations into Science, Technology and Math High School</c:v>
                </c:pt>
                <c:pt idx="2">
                  <c:v>P.S. 110 FLORENCE NIGHTINGALE</c:v>
                </c:pt>
                <c:pt idx="3">
                  <c:v>P.S. 184M SHUANG WEN</c:v>
                </c:pt>
              </c:strCache>
            </c:strRef>
          </c:cat>
          <c:val>
            <c:numRef>
              <c:f>'D1'!$H$114:$H$117</c:f>
              <c:numCache>
                <c:formatCode>0</c:formatCode>
                <c:ptCount val="4"/>
                <c:pt idx="0">
                  <c:v>31</c:v>
                </c:pt>
                <c:pt idx="1">
                  <c:v>28.5</c:v>
                </c:pt>
                <c:pt idx="2">
                  <c:v>26</c:v>
                </c:pt>
                <c:pt idx="3">
                  <c:v>25.5</c:v>
                </c:pt>
              </c:numCache>
            </c:numRef>
          </c:val>
        </c:ser>
        <c:dLbls>
          <c:dLblPos val="outEnd"/>
          <c:showLegendKey val="0"/>
          <c:showVal val="1"/>
          <c:showCatName val="0"/>
          <c:showSerName val="0"/>
          <c:showPercent val="0"/>
          <c:showBubbleSize val="0"/>
        </c:dLbls>
        <c:gapWidth val="150"/>
        <c:axId val="131559808"/>
        <c:axId val="131561344"/>
      </c:barChart>
      <c:catAx>
        <c:axId val="131559808"/>
        <c:scaling>
          <c:orientation val="minMax"/>
        </c:scaling>
        <c:delete val="0"/>
        <c:axPos val="b"/>
        <c:majorTickMark val="out"/>
        <c:minorTickMark val="none"/>
        <c:tickLblPos val="nextTo"/>
        <c:crossAx val="131561344"/>
        <c:crosses val="autoZero"/>
        <c:auto val="1"/>
        <c:lblAlgn val="ctr"/>
        <c:lblOffset val="100"/>
        <c:noMultiLvlLbl val="0"/>
      </c:catAx>
      <c:valAx>
        <c:axId val="131561344"/>
        <c:scaling>
          <c:orientation val="minMax"/>
        </c:scaling>
        <c:delete val="0"/>
        <c:axPos val="l"/>
        <c:numFmt formatCode="0" sourceLinked="1"/>
        <c:majorTickMark val="out"/>
        <c:minorTickMark val="none"/>
        <c:tickLblPos val="nextTo"/>
        <c:crossAx val="131559808"/>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D1 3rd Grade</a:t>
            </a:r>
          </a:p>
        </c:rich>
      </c:tx>
      <c:layout/>
      <c:overlay val="0"/>
    </c:title>
    <c:autoTitleDeleted val="0"/>
    <c:plotArea>
      <c:layout/>
      <c:barChart>
        <c:barDir val="col"/>
        <c:grouping val="clustered"/>
        <c:varyColors val="0"/>
        <c:ser>
          <c:idx val="0"/>
          <c:order val="0"/>
          <c:invertIfNegative val="0"/>
          <c:cat>
            <c:strRef>
              <c:f>'D1'!$J$114:$J$123</c:f>
              <c:strCache>
                <c:ptCount val="10"/>
                <c:pt idx="0">
                  <c:v>P.S. 020 ANNA SILVER</c:v>
                </c:pt>
                <c:pt idx="1">
                  <c:v>P.S. 140 NATHAN STRAUS</c:v>
                </c:pt>
                <c:pt idx="2">
                  <c:v>P.S. 142 AMALIA CASTRO</c:v>
                </c:pt>
                <c:pt idx="3">
                  <c:v>P.S. 142 AMALIA CASTRO</c:v>
                </c:pt>
                <c:pt idx="4">
                  <c:v>New Explorations into Science, Technology and Math High School</c:v>
                </c:pt>
                <c:pt idx="5">
                  <c:v>P.S. 110 FLORENCE NIGHTINGALE</c:v>
                </c:pt>
                <c:pt idx="6">
                  <c:v>P.S. 137 JOHN L. BERNSTEIN</c:v>
                </c:pt>
                <c:pt idx="7">
                  <c:v>The Children's Workshop School</c:v>
                </c:pt>
                <c:pt idx="8">
                  <c:v>The STAR Academy – P.S.63</c:v>
                </c:pt>
                <c:pt idx="9">
                  <c:v>P.S. 184M SHUANG WEN</c:v>
                </c:pt>
              </c:strCache>
            </c:strRef>
          </c:cat>
          <c:val>
            <c:numRef>
              <c:f>'D1'!$K$114:$K$123</c:f>
              <c:numCache>
                <c:formatCode>0</c:formatCode>
                <c:ptCount val="10"/>
                <c:pt idx="0">
                  <c:v>31</c:v>
                </c:pt>
                <c:pt idx="1">
                  <c:v>33</c:v>
                </c:pt>
                <c:pt idx="2">
                  <c:v>31</c:v>
                </c:pt>
                <c:pt idx="3">
                  <c:v>29</c:v>
                </c:pt>
                <c:pt idx="4">
                  <c:v>28.75</c:v>
                </c:pt>
                <c:pt idx="5">
                  <c:v>27</c:v>
                </c:pt>
                <c:pt idx="6">
                  <c:v>27</c:v>
                </c:pt>
                <c:pt idx="7">
                  <c:v>27</c:v>
                </c:pt>
                <c:pt idx="8">
                  <c:v>25</c:v>
                </c:pt>
                <c:pt idx="9">
                  <c:v>25</c:v>
                </c:pt>
              </c:numCache>
            </c:numRef>
          </c:val>
        </c:ser>
        <c:dLbls>
          <c:dLblPos val="outEnd"/>
          <c:showLegendKey val="0"/>
          <c:showVal val="1"/>
          <c:showCatName val="0"/>
          <c:showSerName val="0"/>
          <c:showPercent val="0"/>
          <c:showBubbleSize val="0"/>
        </c:dLbls>
        <c:gapWidth val="150"/>
        <c:axId val="133737472"/>
        <c:axId val="133772416"/>
      </c:barChart>
      <c:catAx>
        <c:axId val="133737472"/>
        <c:scaling>
          <c:orientation val="minMax"/>
        </c:scaling>
        <c:delete val="0"/>
        <c:axPos val="b"/>
        <c:majorTickMark val="out"/>
        <c:minorTickMark val="none"/>
        <c:tickLblPos val="nextTo"/>
        <c:crossAx val="133772416"/>
        <c:crosses val="autoZero"/>
        <c:auto val="1"/>
        <c:lblAlgn val="ctr"/>
        <c:lblOffset val="100"/>
        <c:noMultiLvlLbl val="0"/>
      </c:catAx>
      <c:valAx>
        <c:axId val="133772416"/>
        <c:scaling>
          <c:orientation val="minMax"/>
        </c:scaling>
        <c:delete val="0"/>
        <c:axPos val="l"/>
        <c:numFmt formatCode="0" sourceLinked="1"/>
        <c:majorTickMark val="out"/>
        <c:minorTickMark val="none"/>
        <c:tickLblPos val="nextTo"/>
        <c:crossAx val="13373747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the number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r>
              <a:rPr lang="en-US" sz="2000" b="1" i="0" baseline="0" dirty="0" smtClean="0">
                <a:solidFill>
                  <a:srgbClr val="FF6600"/>
                </a:solidFill>
                <a:effectLst/>
              </a:rPr>
              <a:t>citywide</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134741376"/>
        <c:axId val="134931584"/>
      </c:lineChart>
      <c:catAx>
        <c:axId val="134741376"/>
        <c:scaling>
          <c:orientation val="minMax"/>
        </c:scaling>
        <c:delete val="0"/>
        <c:axPos val="b"/>
        <c:majorTickMark val="out"/>
        <c:minorTickMark val="none"/>
        <c:tickLblPos val="nextTo"/>
        <c:txPr>
          <a:bodyPr/>
          <a:lstStyle/>
          <a:p>
            <a:pPr>
              <a:defRPr sz="1800"/>
            </a:pPr>
            <a:endParaRPr lang="en-US"/>
          </a:p>
        </c:txPr>
        <c:crossAx val="134931584"/>
        <c:crosses val="autoZero"/>
        <c:auto val="1"/>
        <c:lblAlgn val="ctr"/>
        <c:lblOffset val="100"/>
        <c:noMultiLvlLbl val="0"/>
      </c:catAx>
      <c:valAx>
        <c:axId val="134931584"/>
        <c:scaling>
          <c:orientation val="minMax"/>
        </c:scaling>
        <c:delete val="1"/>
        <c:axPos val="l"/>
        <c:numFmt formatCode="#,##0" sourceLinked="1"/>
        <c:majorTickMark val="out"/>
        <c:minorTickMark val="none"/>
        <c:tickLblPos val="none"/>
        <c:crossAx val="134741376"/>
        <c:crosses val="autoZero"/>
        <c:crossBetween val="between"/>
      </c:valAx>
    </c:plotArea>
    <c:plotVisOnly val="1"/>
    <c:dispBlanksAs val="gap"/>
    <c:showDLblsOverMax val="0"/>
  </c:chart>
  <c:spPr>
    <a:ln>
      <a:noFill/>
    </a:ln>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4DC47-C33F-4651-9BE6-7837EB5AAE41}" type="datetimeFigureOut">
              <a:rPr lang="en-US" smtClean="0"/>
              <a:t>11/19/2014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2C1696-8D8C-417F-811F-48D0750297AF}" type="slidenum">
              <a:rPr lang="en-US" smtClean="0"/>
              <a:t>‹#›</a:t>
            </a:fld>
            <a:endParaRPr lang="en-US"/>
          </a:p>
        </p:txBody>
      </p:sp>
    </p:spTree>
    <p:extLst>
      <p:ext uri="{BB962C8B-B14F-4D97-AF65-F5344CB8AC3E}">
        <p14:creationId xmlns:p14="http://schemas.microsoft.com/office/powerpoint/2010/main" val="3795483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1AED79-BFBC-4E66-98E9-1C2B164FE13D}" type="slidenum">
              <a:rPr lang="en-US" altLang="en-US" smtClean="0">
                <a:latin typeface="Calibri" pitchFamily="34" charset="0"/>
              </a:rPr>
              <a:pPr fontAlgn="base">
                <a:spcBef>
                  <a:spcPct val="0"/>
                </a:spcBef>
                <a:spcAft>
                  <a:spcPct val="0"/>
                </a:spcAft>
                <a:defRPr/>
              </a:pPr>
              <a:t>8</a:t>
            </a:fld>
            <a:endParaRPr lang="en-US"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defRPr/>
            </a:pPr>
            <a:fld id="{D0BF6F63-D06E-44CB-B375-8E752209C2CA}" type="slidenum">
              <a:rPr lang="en-US" altLang="en-US" smtClean="0">
                <a:solidFill>
                  <a:prstClr val="black"/>
                </a:solidFill>
                <a:latin typeface="Calibri" pitchFamily="34" charset="0"/>
              </a:rPr>
              <a:pPr>
                <a:defRPr/>
              </a:pPr>
              <a:t>11</a:t>
            </a:fld>
            <a:endParaRPr lang="en-US" altLang="en-US" smtClean="0">
              <a:solidFill>
                <a:prstClr val="black"/>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912D04-B5B3-4F59-8413-7164EF58CD9B}" type="slidenum">
              <a:rPr lang="en-US" smtClean="0">
                <a:solidFill>
                  <a:prstClr val="black"/>
                </a:solidFill>
              </a:rPr>
              <a:pPr>
                <a:defRPr/>
              </a:pPr>
              <a:t>15</a:t>
            </a:fld>
            <a:endParaRPr lang="en-US">
              <a:solidFill>
                <a:prstClr val="black"/>
              </a:solidFill>
            </a:endParaRPr>
          </a:p>
        </p:txBody>
      </p:sp>
    </p:spTree>
    <p:extLst>
      <p:ext uri="{BB962C8B-B14F-4D97-AF65-F5344CB8AC3E}">
        <p14:creationId xmlns:p14="http://schemas.microsoft.com/office/powerpoint/2010/main" val="3799162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11/19/2014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4024692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11/19/2014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3090571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11/19/2014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406644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11/19/2014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264845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11/19/2014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67607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11/19/2014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1644020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11/19/2014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4284702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11/19/2014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1718951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11/19/2014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9614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11/19/2014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2497188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11/19/2014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112483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11/19/2014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extLst>
      <p:ext uri="{BB962C8B-B14F-4D97-AF65-F5344CB8AC3E}">
        <p14:creationId xmlns:p14="http://schemas.microsoft.com/office/powerpoint/2010/main" val="3231685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info@classsizematter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925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defRPr/>
            </a:pPr>
            <a:r>
              <a:rPr lang="en-US" dirty="0"/>
              <a:t>Leonie Haimson, </a:t>
            </a:r>
            <a:r>
              <a:rPr lang="en-US" dirty="0" smtClean="0"/>
              <a:t>Class Size Matters</a:t>
            </a:r>
          </a:p>
          <a:p>
            <a:pPr eaLnBrk="1" fontAlgn="auto" hangingPunct="1">
              <a:spcAft>
                <a:spcPts val="0"/>
              </a:spcAft>
              <a:buFont typeface="Arial" pitchFamily="34" charset="0"/>
              <a:buNone/>
              <a:defRPr/>
            </a:pPr>
            <a:r>
              <a:rPr lang="en-US" dirty="0" smtClean="0"/>
              <a:t>Nov. 19, 2014</a:t>
            </a:r>
            <a:endParaRPr lang="en-US"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smtClean="0">
                <a:latin typeface="Arial Black" panose="020B0A04020102020204" pitchFamily="34" charset="0"/>
              </a:rPr>
              <a:t>HOW DOE’s C4E plan Does NOTHING to address class size or overcrowding in D1 and </a:t>
            </a:r>
            <a:r>
              <a:rPr lang="en-US" sz="2800" dirty="0" err="1" smtClean="0">
                <a:latin typeface="Arial Black" panose="020B0A04020102020204" pitchFamily="34" charset="0"/>
              </a:rPr>
              <a:t>CityWide</a:t>
            </a:r>
            <a:endParaRPr lang="en-US" sz="1800" i="1" dirty="0">
              <a:latin typeface="Arial Black" panose="020B0A04020102020204" pitchFamily="34" charset="0"/>
            </a:endParaRPr>
          </a:p>
        </p:txBody>
      </p:sp>
    </p:spTree>
    <p:extLst>
      <p:ext uri="{BB962C8B-B14F-4D97-AF65-F5344CB8AC3E}">
        <p14:creationId xmlns:p14="http://schemas.microsoft.com/office/powerpoint/2010/main" val="39794554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D1 </a:t>
            </a:r>
            <a:br>
              <a:rPr lang="en-US" dirty="0" smtClean="0"/>
            </a:br>
            <a:r>
              <a:rPr lang="en-US" dirty="0" smtClean="0"/>
              <a:t>with large class sizes, K-3</a:t>
            </a:r>
            <a:endParaRPr lang="en-US" dirty="0">
              <a:solidFill>
                <a:srgbClr val="3366FF"/>
              </a:solidFill>
            </a:endParaRPr>
          </a:p>
        </p:txBody>
      </p:sp>
      <p:graphicFrame>
        <p:nvGraphicFramePr>
          <p:cNvPr id="11" name="Chart 10"/>
          <p:cNvGraphicFramePr>
            <a:graphicFrameLocks/>
          </p:cNvGraphicFramePr>
          <p:nvPr>
            <p:extLst>
              <p:ext uri="{D42A27DB-BD31-4B8C-83A1-F6EECF244321}">
                <p14:modId xmlns:p14="http://schemas.microsoft.com/office/powerpoint/2010/main" val="3367312153"/>
              </p:ext>
            </p:extLst>
          </p:nvPr>
        </p:nvGraphicFramePr>
        <p:xfrm>
          <a:off x="27709" y="1524000"/>
          <a:ext cx="4438650" cy="25812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2830677941"/>
              </p:ext>
            </p:extLst>
          </p:nvPr>
        </p:nvGraphicFramePr>
        <p:xfrm>
          <a:off x="4572000" y="1524000"/>
          <a:ext cx="4438650" cy="25812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1727880260"/>
              </p:ext>
            </p:extLst>
          </p:nvPr>
        </p:nvGraphicFramePr>
        <p:xfrm>
          <a:off x="0" y="3886200"/>
          <a:ext cx="4438650" cy="25812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3518522023"/>
              </p:ext>
            </p:extLst>
          </p:nvPr>
        </p:nvGraphicFramePr>
        <p:xfrm>
          <a:off x="4572000" y="4114800"/>
          <a:ext cx="4438650" cy="2581275"/>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381000" y="6581001"/>
            <a:ext cx="5099501" cy="276999"/>
          </a:xfrm>
          <a:prstGeom prst="rect">
            <a:avLst/>
          </a:prstGeom>
          <a:noFill/>
        </p:spPr>
        <p:txBody>
          <a:bodyPr wrap="square" rtlCol="0">
            <a:spAutoFit/>
          </a:bodyPr>
          <a:lstStyle/>
          <a:p>
            <a:pPr algn="ctr"/>
            <a:r>
              <a:rPr lang="en-US" sz="1200" dirty="0" smtClean="0"/>
              <a:t>Data source: DOE November 2014 Class Size Report </a:t>
            </a:r>
            <a:endParaRPr lang="en-US" sz="1200" dirty="0"/>
          </a:p>
        </p:txBody>
      </p:sp>
    </p:spTree>
    <p:extLst>
      <p:ext uri="{BB962C8B-B14F-4D97-AF65-F5344CB8AC3E}">
        <p14:creationId xmlns:p14="http://schemas.microsoft.com/office/powerpoint/2010/main" val="560793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8699346"/>
              </p:ext>
            </p:extLst>
          </p:nvPr>
        </p:nvGraphicFramePr>
        <p:xfrm>
          <a:off x="438150" y="533400"/>
          <a:ext cx="82296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8486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 increases</a:t>
            </a:r>
            <a:endParaRPr lang="en-US" dirty="0"/>
          </a:p>
        </p:txBody>
      </p:sp>
      <p:sp>
        <p:nvSpPr>
          <p:cNvPr id="15363" name="Content Placeholder 2"/>
          <p:cNvSpPr>
            <a:spLocks noGrp="1"/>
          </p:cNvSpPr>
          <p:nvPr>
            <p:ph idx="1"/>
          </p:nvPr>
        </p:nvSpPr>
        <p:spPr>
          <a:xfrm>
            <a:off x="457200" y="1600200"/>
            <a:ext cx="8229600" cy="5105400"/>
          </a:xfrm>
        </p:spPr>
        <p:txBody>
          <a:bodyPr/>
          <a:lstStyle/>
          <a:p>
            <a:endParaRPr lang="en-US" altLang="en-US" sz="2000" dirty="0" smtClean="0"/>
          </a:p>
          <a:p>
            <a:r>
              <a:rPr lang="en-US" altLang="en-US" sz="2000" dirty="0" smtClean="0"/>
              <a:t>In 2010, the DOE eliminated the early grade class size reduction funding for K-3, despite promising to keep it as part of its C4E plan.</a:t>
            </a:r>
          </a:p>
          <a:p>
            <a:endParaRPr lang="en-US" altLang="en-US" sz="2000" dirty="0" smtClean="0"/>
          </a:p>
          <a:p>
            <a:r>
              <a:rPr lang="en-US" altLang="en-US" sz="2000" dirty="0" smtClean="0"/>
              <a:t>In 2011, the DOE refused to comply with a side agreement with the UFT to cap class sizes at 28 in grades 1-3, leading to sharp increases in these grades to 30 or more. </a:t>
            </a:r>
          </a:p>
          <a:p>
            <a:endParaRPr lang="en-US" altLang="en-US" sz="2000" dirty="0" smtClean="0"/>
          </a:p>
          <a:p>
            <a:r>
              <a:rPr lang="en-US" altLang="en-US" sz="2000" dirty="0" smtClean="0"/>
              <a:t>Co-locations have made overcrowding worse, and taken space that instead could have been used to reduce class size. </a:t>
            </a:r>
          </a:p>
          <a:p>
            <a:endParaRPr lang="en-US" altLang="en-US" sz="2000" dirty="0" smtClean="0"/>
          </a:p>
          <a:p>
            <a:r>
              <a:rPr lang="en-US" altLang="en-US" sz="2000" dirty="0"/>
              <a:t>When principals try to lower class size, particularly in middle or high schools,  DOE often sends them more students. </a:t>
            </a:r>
          </a:p>
          <a:p>
            <a:endParaRPr lang="en-US" altLang="en-US" dirty="0" smtClean="0"/>
          </a:p>
          <a:p>
            <a:endParaRPr lang="en-US" altLang="en-US" dirty="0" smtClean="0"/>
          </a:p>
          <a:p>
            <a:endParaRPr lang="en-US" altLang="en-US" dirty="0"/>
          </a:p>
          <a:p>
            <a:endParaRPr lang="en-US" altLang="en-US" sz="2000" dirty="0" smtClean="0"/>
          </a:p>
          <a:p>
            <a:endParaRPr lang="en-US" altLang="en-US" dirty="0" smtClean="0"/>
          </a:p>
        </p:txBody>
      </p:sp>
    </p:spTree>
    <p:extLst>
      <p:ext uri="{BB962C8B-B14F-4D97-AF65-F5344CB8AC3E}">
        <p14:creationId xmlns:p14="http://schemas.microsoft.com/office/powerpoint/2010/main" val="32546867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 in its C4E plan</a:t>
            </a:r>
            <a:endParaRPr lang="en-US" dirty="0"/>
          </a:p>
        </p:txBody>
      </p:sp>
      <p:sp>
        <p:nvSpPr>
          <p:cNvPr id="16387" name="Content Placeholder 2"/>
          <p:cNvSpPr>
            <a:spLocks noGrp="1"/>
          </p:cNvSpPr>
          <p:nvPr>
            <p:ph idx="1"/>
          </p:nvPr>
        </p:nvSpPr>
        <p:spPr/>
        <p:txBody>
          <a:bodyPr/>
          <a:lstStyle/>
          <a:p>
            <a:r>
              <a:rPr lang="en-US" altLang="en-US" dirty="0" smtClean="0"/>
              <a:t>DOE has refused to allocate ANY funds specifically towards class size reduction in its targeted or citywide C4E allocations.</a:t>
            </a:r>
          </a:p>
          <a:p>
            <a:endParaRPr lang="en-US" altLang="en-US" dirty="0" smtClean="0"/>
          </a:p>
          <a:p>
            <a:r>
              <a:rPr lang="en-US" altLang="en-US" dirty="0" smtClean="0"/>
              <a:t>DOE allows principals to use C4E funds to “</a:t>
            </a:r>
            <a:r>
              <a:rPr lang="en-US" altLang="en-US" i="1" dirty="0" smtClean="0"/>
              <a:t>Minimize growth of class size,” </a:t>
            </a:r>
            <a:r>
              <a:rPr lang="en-US" altLang="en-US" dirty="0" smtClean="0"/>
              <a:t>which is not class size reduction.</a:t>
            </a:r>
            <a:endParaRPr lang="en-US" altLang="en-US" i="1" dirty="0" smtClean="0"/>
          </a:p>
          <a:p>
            <a:endParaRPr lang="en-US" altLang="en-US" dirty="0"/>
          </a:p>
          <a:p>
            <a:r>
              <a:rPr lang="en-US" altLang="en-US" dirty="0" smtClean="0"/>
              <a:t>DOE has never aligned its capital plan to smaller classes, as required by C4E </a:t>
            </a:r>
            <a:r>
              <a:rPr lang="en-US" altLang="en-US" dirty="0" err="1" smtClean="0"/>
              <a:t>regs</a:t>
            </a:r>
            <a:r>
              <a:rPr lang="en-US" altLang="en-US" dirty="0" smtClean="0"/>
              <a:t>.</a:t>
            </a:r>
          </a:p>
          <a:p>
            <a:endParaRPr lang="en-US" altLang="en-US" dirty="0"/>
          </a:p>
          <a:p>
            <a:r>
              <a:rPr lang="en-US" altLang="en-US" dirty="0" smtClean="0"/>
              <a:t>The current “Blue Book” formula would tend to force class sizes higher in grades 4-12. </a:t>
            </a:r>
          </a:p>
        </p:txBody>
      </p:sp>
    </p:spTree>
    <p:extLst>
      <p:ext uri="{BB962C8B-B14F-4D97-AF65-F5344CB8AC3E}">
        <p14:creationId xmlns:p14="http://schemas.microsoft.com/office/powerpoint/2010/main" val="1016500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Overcrowding in D1 and Manhattan</a:t>
            </a:r>
            <a:endParaRPr lang="en-US" sz="3200"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dirty="0" smtClean="0"/>
              <a:t>Last year there were </a:t>
            </a:r>
            <a:r>
              <a:rPr lang="en-US" dirty="0"/>
              <a:t>3</a:t>
            </a:r>
            <a:r>
              <a:rPr lang="en-US" dirty="0" smtClean="0"/>
              <a:t> District 1 buildings with elementary and middle school students that were over 100% utilization.  </a:t>
            </a:r>
          </a:p>
          <a:p>
            <a:endParaRPr lang="en-US" dirty="0"/>
          </a:p>
          <a:p>
            <a:r>
              <a:rPr lang="en-US" dirty="0" smtClean="0"/>
              <a:t>17 Manhattan high school buildings were over-utilized with a shortage of 3,181 seats.  </a:t>
            </a:r>
          </a:p>
          <a:p>
            <a:endParaRPr lang="en-US" dirty="0"/>
          </a:p>
          <a:p>
            <a:r>
              <a:rPr lang="en-US" dirty="0" smtClean="0"/>
              <a:t>Most </a:t>
            </a:r>
            <a:r>
              <a:rPr lang="en-US" dirty="0"/>
              <a:t>experts believe that these figures </a:t>
            </a:r>
            <a:r>
              <a:rPr lang="en-US" i="1" dirty="0"/>
              <a:t>underestimate</a:t>
            </a:r>
            <a:r>
              <a:rPr lang="en-US" dirty="0"/>
              <a:t> the </a:t>
            </a:r>
            <a:r>
              <a:rPr lang="en-US" dirty="0" smtClean="0"/>
              <a:t>actual level </a:t>
            </a:r>
            <a:r>
              <a:rPr lang="en-US" dirty="0"/>
              <a:t>of overcrowding in our schools; and so Chancellor has </a:t>
            </a:r>
            <a:r>
              <a:rPr lang="en-US" dirty="0" smtClean="0"/>
              <a:t>appointed a task </a:t>
            </a:r>
            <a:r>
              <a:rPr lang="en-US" dirty="0"/>
              <a:t>force to revamp the Blue Book formula</a:t>
            </a:r>
            <a:r>
              <a:rPr lang="en-US" dirty="0" smtClean="0"/>
              <a:t>.</a:t>
            </a:r>
          </a:p>
          <a:p>
            <a:endParaRPr lang="en-US" dirty="0"/>
          </a:p>
          <a:p>
            <a:r>
              <a:rPr lang="en-US" dirty="0"/>
              <a:t>DOE consultants project </a:t>
            </a:r>
            <a:r>
              <a:rPr lang="en-US" dirty="0" smtClean="0"/>
              <a:t>over 1,000 </a:t>
            </a:r>
            <a:r>
              <a:rPr lang="en-US" dirty="0"/>
              <a:t>new </a:t>
            </a:r>
            <a:r>
              <a:rPr lang="en-US" dirty="0" smtClean="0"/>
              <a:t>D1 </a:t>
            </a:r>
            <a:r>
              <a:rPr lang="en-US" dirty="0"/>
              <a:t>students over next 5-10 years.</a:t>
            </a:r>
          </a:p>
          <a:p>
            <a:endParaRPr lang="en-US" dirty="0"/>
          </a:p>
          <a:p>
            <a:r>
              <a:rPr lang="en-US" i="1" dirty="0"/>
              <a:t>Yet there are </a:t>
            </a:r>
            <a:r>
              <a:rPr lang="en-US" i="1" dirty="0" smtClean="0"/>
              <a:t>NO </a:t>
            </a:r>
            <a:r>
              <a:rPr lang="en-US" i="1" dirty="0"/>
              <a:t>ES &amp; MS seats for </a:t>
            </a:r>
            <a:r>
              <a:rPr lang="en-US" i="1" dirty="0" smtClean="0"/>
              <a:t>D1 </a:t>
            </a:r>
            <a:r>
              <a:rPr lang="en-US" i="1" dirty="0"/>
              <a:t>in the 5 year plan, and </a:t>
            </a:r>
            <a:r>
              <a:rPr lang="en-US" i="1" dirty="0" smtClean="0"/>
              <a:t>NO Manhattan HS seats.</a:t>
            </a:r>
            <a:endParaRPr lang="en-US" i="1" dirty="0"/>
          </a:p>
        </p:txBody>
      </p:sp>
      <p:sp>
        <p:nvSpPr>
          <p:cNvPr id="4" name="TextBox 3"/>
          <p:cNvSpPr txBox="1"/>
          <p:nvPr/>
        </p:nvSpPr>
        <p:spPr>
          <a:xfrm>
            <a:off x="270869" y="6413500"/>
            <a:ext cx="8669931" cy="307777"/>
          </a:xfrm>
          <a:prstGeom prst="rect">
            <a:avLst/>
          </a:prstGeom>
          <a:noFill/>
        </p:spPr>
        <p:txBody>
          <a:bodyPr wrap="square" rtlCol="0">
            <a:spAutoFit/>
          </a:bodyPr>
          <a:lstStyle/>
          <a:p>
            <a:pPr algn="ctr" fontAlgn="base">
              <a:spcBef>
                <a:spcPct val="0"/>
              </a:spcBef>
              <a:spcAft>
                <a:spcPct val="0"/>
              </a:spcAft>
            </a:pPr>
            <a:r>
              <a:rPr lang="en-US" sz="1400" dirty="0" smtClean="0">
                <a:solidFill>
                  <a:srgbClr val="292934"/>
                </a:solidFill>
                <a:cs typeface="Arial" charset="0"/>
              </a:rPr>
              <a:t>Source: 2013-2014 DOE Blue Book</a:t>
            </a:r>
            <a:endParaRPr lang="en-US" sz="1400" dirty="0">
              <a:solidFill>
                <a:srgbClr val="292934"/>
              </a:solidFill>
              <a:cs typeface="Arial" charset="0"/>
            </a:endParaRPr>
          </a:p>
        </p:txBody>
      </p:sp>
    </p:spTree>
    <p:extLst>
      <p:ext uri="{BB962C8B-B14F-4D97-AF65-F5344CB8AC3E}">
        <p14:creationId xmlns:p14="http://schemas.microsoft.com/office/powerpoint/2010/main" val="3001673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3 ES Buildings are over-utilized in D1</a:t>
            </a:r>
            <a:r>
              <a:rPr lang="en-US" dirty="0"/>
              <a:t/>
            </a:r>
            <a:br>
              <a:rPr lang="en-US" dirty="0"/>
            </a:br>
            <a:r>
              <a:rPr lang="en-US" sz="2700" dirty="0" smtClean="0"/>
              <a:t>131 </a:t>
            </a:r>
            <a:r>
              <a:rPr lang="en-US" sz="2700" dirty="0"/>
              <a:t>seats needed to reach 100% building utilization</a:t>
            </a:r>
            <a:endParaRPr lang="en-US" dirty="0"/>
          </a:p>
        </p:txBody>
      </p:sp>
      <p:sp>
        <p:nvSpPr>
          <p:cNvPr id="7" name="TextBox 6"/>
          <p:cNvSpPr txBox="1"/>
          <p:nvPr/>
        </p:nvSpPr>
        <p:spPr>
          <a:xfrm>
            <a:off x="243160" y="6453909"/>
            <a:ext cx="8669931" cy="307777"/>
          </a:xfrm>
          <a:prstGeom prst="rect">
            <a:avLst/>
          </a:prstGeom>
          <a:noFill/>
        </p:spPr>
        <p:txBody>
          <a:bodyPr wrap="square" rtlCol="0">
            <a:spAutoFit/>
          </a:bodyPr>
          <a:lstStyle/>
          <a:p>
            <a:pPr algn="ctr" fontAlgn="base">
              <a:spcBef>
                <a:spcPct val="0"/>
              </a:spcBef>
              <a:spcAft>
                <a:spcPct val="0"/>
              </a:spcAft>
            </a:pPr>
            <a:r>
              <a:rPr lang="en-US" sz="1400" dirty="0" smtClean="0">
                <a:solidFill>
                  <a:srgbClr val="292934"/>
                </a:solidFill>
                <a:cs typeface="Arial" charset="0"/>
              </a:rPr>
              <a:t>Source: 2013-2014 DOE Blue Book</a:t>
            </a:r>
            <a:endParaRPr lang="en-US" sz="1400" dirty="0">
              <a:solidFill>
                <a:srgbClr val="292934"/>
              </a:solidFill>
              <a:cs typeface="Arial"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7795695"/>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77523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400"/>
            <a:ext cx="8229600" cy="990600"/>
          </a:xfrm>
        </p:spPr>
        <p:txBody>
          <a:bodyPr>
            <a:noAutofit/>
          </a:bodyPr>
          <a:lstStyle/>
          <a:p>
            <a:r>
              <a:rPr lang="en-US" sz="2800" dirty="0" smtClean="0"/>
              <a:t>17 Manhattan High School Buildings are </a:t>
            </a:r>
            <a:r>
              <a:rPr lang="en-US" sz="2800" dirty="0"/>
              <a:t>over-utilized</a:t>
            </a:r>
            <a:br>
              <a:rPr lang="en-US" sz="2800" dirty="0"/>
            </a:br>
            <a:r>
              <a:rPr lang="en-US" sz="2400" dirty="0" smtClean="0"/>
              <a:t>3,181 </a:t>
            </a:r>
            <a:r>
              <a:rPr lang="en-US" sz="2400" dirty="0"/>
              <a:t>HS seats needed to reach 100% building </a:t>
            </a:r>
            <a:r>
              <a:rPr lang="en-US" sz="2400" dirty="0" smtClean="0"/>
              <a:t>utilization</a:t>
            </a:r>
            <a:endParaRPr lang="en-US" sz="2400" dirty="0"/>
          </a:p>
        </p:txBody>
      </p:sp>
      <p:sp>
        <p:nvSpPr>
          <p:cNvPr id="5" name="TextBox 4"/>
          <p:cNvSpPr txBox="1"/>
          <p:nvPr/>
        </p:nvSpPr>
        <p:spPr>
          <a:xfrm>
            <a:off x="298578" y="6550223"/>
            <a:ext cx="8669931" cy="307777"/>
          </a:xfrm>
          <a:prstGeom prst="rect">
            <a:avLst/>
          </a:prstGeom>
          <a:noFill/>
        </p:spPr>
        <p:txBody>
          <a:bodyPr wrap="square" rtlCol="0">
            <a:spAutoFit/>
          </a:bodyPr>
          <a:lstStyle/>
          <a:p>
            <a:pPr algn="ctr" fontAlgn="base">
              <a:spcBef>
                <a:spcPct val="0"/>
              </a:spcBef>
              <a:spcAft>
                <a:spcPct val="0"/>
              </a:spcAft>
            </a:pPr>
            <a:r>
              <a:rPr lang="en-US" sz="1400" dirty="0" smtClean="0">
                <a:solidFill>
                  <a:srgbClr val="292934"/>
                </a:solidFill>
                <a:cs typeface="Arial" charset="0"/>
              </a:rPr>
              <a:t>Source: 2013-2014 DOE Blue Book</a:t>
            </a:r>
            <a:endParaRPr lang="en-US" sz="1400" dirty="0">
              <a:solidFill>
                <a:srgbClr val="292934"/>
              </a:solidFill>
              <a:cs typeface="Arial"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09954346"/>
              </p:ext>
            </p:extLst>
          </p:nvPr>
        </p:nvGraphicFramePr>
        <p:xfrm>
          <a:off x="270869" y="1467093"/>
          <a:ext cx="8483600" cy="51210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70163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 DOE projections suggest about 600-1200 new students in D1 over the next 5-10 years though NO New Seats in Capital Plan</a:t>
            </a:r>
            <a:endParaRPr lang="en-US" sz="2400" dirty="0">
              <a:solidFill>
                <a:srgbClr val="FF6600"/>
              </a:solidFill>
            </a:endParaRPr>
          </a:p>
        </p:txBody>
      </p:sp>
      <p:graphicFrame>
        <p:nvGraphicFramePr>
          <p:cNvPr id="4" name="Chart 3"/>
          <p:cNvGraphicFramePr>
            <a:graphicFrameLocks/>
          </p:cNvGraphicFramePr>
          <p:nvPr>
            <p:extLst>
              <p:ext uri="{D42A27DB-BD31-4B8C-83A1-F6EECF244321}">
                <p14:modId xmlns:p14="http://schemas.microsoft.com/office/powerpoint/2010/main" val="540479782"/>
              </p:ext>
            </p:extLst>
          </p:nvPr>
        </p:nvGraphicFramePr>
        <p:xfrm>
          <a:off x="44450" y="1689100"/>
          <a:ext cx="9010650" cy="41529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457200" y="6203434"/>
            <a:ext cx="8647244" cy="369332"/>
          </a:xfrm>
          <a:prstGeom prst="rect">
            <a:avLst/>
          </a:prstGeom>
          <a:noFill/>
        </p:spPr>
        <p:txBody>
          <a:bodyPr wrap="none" rtlCol="0">
            <a:spAutoFit/>
          </a:bodyPr>
          <a:lstStyle/>
          <a:p>
            <a:r>
              <a:rPr lang="en-US" dirty="0" smtClean="0"/>
              <a:t>~582 to 1,207 seats needed to accommodate growth, acc. to enrollment projections</a:t>
            </a:r>
            <a:endParaRPr lang="en-US" dirty="0"/>
          </a:p>
        </p:txBody>
      </p:sp>
      <p:sp>
        <p:nvSpPr>
          <p:cNvPr id="3" name="TextBox 2"/>
          <p:cNvSpPr txBox="1"/>
          <p:nvPr/>
        </p:nvSpPr>
        <p:spPr>
          <a:xfrm>
            <a:off x="1473200" y="4978400"/>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Tree>
    <p:extLst>
      <p:ext uri="{BB962C8B-B14F-4D97-AF65-F5344CB8AC3E}">
        <p14:creationId xmlns:p14="http://schemas.microsoft.com/office/powerpoint/2010/main" val="12803615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pPr fontAlgn="base">
              <a:spcBef>
                <a:spcPct val="0"/>
              </a:spcBef>
              <a:spcAft>
                <a:spcPct val="0"/>
              </a:spcAft>
            </a:pPr>
            <a:endParaRPr lang="en-US" dirty="0">
              <a:solidFill>
                <a:srgbClr val="292934"/>
              </a:solidFill>
              <a:cs typeface="Arial" charset="0"/>
            </a:endParaRPr>
          </a:p>
        </p:txBody>
      </p:sp>
      <p:sp>
        <p:nvSpPr>
          <p:cNvPr id="8" name="Rectangle 7"/>
          <p:cNvSpPr/>
          <p:nvPr/>
        </p:nvSpPr>
        <p:spPr>
          <a:xfrm>
            <a:off x="7010400" y="1307812"/>
            <a:ext cx="2133599" cy="707886"/>
          </a:xfrm>
          <a:prstGeom prst="rect">
            <a:avLst/>
          </a:prstGeom>
        </p:spPr>
        <p:txBody>
          <a:bodyPr wrap="square">
            <a:spAutoFit/>
          </a:bodyPr>
          <a:lstStyle/>
          <a:p>
            <a:pPr fontAlgn="base">
              <a:spcBef>
                <a:spcPct val="0"/>
              </a:spcBef>
              <a:spcAft>
                <a:spcPct val="0"/>
              </a:spcAft>
            </a:pPr>
            <a:r>
              <a:rPr lang="en-US" sz="800" dirty="0">
                <a:solidFill>
                  <a:srgbClr val="292934"/>
                </a:solidFill>
                <a:cs typeface="Arial" charset="0"/>
              </a:rPr>
              <a:t>*Statistical Forecasting does not include D75 </a:t>
            </a:r>
            <a:r>
              <a:rPr lang="en-US" sz="800" dirty="0" smtClean="0">
                <a:solidFill>
                  <a:srgbClr val="292934"/>
                </a:solidFill>
                <a:cs typeface="Arial" charset="0"/>
              </a:rPr>
              <a:t>students; K-8 Seats </a:t>
            </a:r>
            <a:r>
              <a:rPr lang="en-US" sz="800" dirty="0">
                <a:solidFill>
                  <a:srgbClr val="292934"/>
                </a:solidFill>
                <a:cs typeface="Arial" charset="0"/>
              </a:rPr>
              <a:t>in Capital Plan are categorized as </a:t>
            </a:r>
            <a:r>
              <a:rPr lang="en-US" sz="800" dirty="0" smtClean="0">
                <a:solidFill>
                  <a:srgbClr val="292934"/>
                </a:solidFill>
                <a:cs typeface="Arial" charset="0"/>
              </a:rPr>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137938568"/>
              </p:ext>
            </p:extLst>
          </p:nvPr>
        </p:nvGraphicFramePr>
        <p:xfrm>
          <a:off x="139700" y="1600200"/>
          <a:ext cx="7010400" cy="5130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pPr fontAlgn="base">
              <a:spcBef>
                <a:spcPct val="0"/>
              </a:spcBef>
              <a:spcAft>
                <a:spcPct val="0"/>
              </a:spcAft>
            </a:pPr>
            <a:r>
              <a:rPr lang="en-US" sz="800" dirty="0" smtClean="0">
                <a:solidFill>
                  <a:srgbClr val="292934"/>
                </a:solidFill>
                <a:cs typeface="Arial" charset="0"/>
              </a:rPr>
              <a:t>Source for Housing Starts: NYSCA Projected </a:t>
            </a:r>
            <a:r>
              <a:rPr lang="en-US" sz="800" dirty="0">
                <a:solidFill>
                  <a:srgbClr val="292934"/>
                </a:solidFill>
                <a:cs typeface="Arial" charset="0"/>
              </a:rPr>
              <a:t>New Housing Starts </a:t>
            </a:r>
            <a:r>
              <a:rPr lang="en-US" sz="800" dirty="0" smtClean="0">
                <a:solidFill>
                  <a:srgbClr val="292934"/>
                </a:solidFill>
                <a:cs typeface="Arial" charset="0"/>
              </a:rPr>
              <a:t>2012</a:t>
            </a:r>
            <a:r>
              <a:rPr lang="en-US" sz="800" dirty="0">
                <a:solidFill>
                  <a:srgbClr val="292934"/>
                </a:solidFill>
                <a:cs typeface="Arial" charset="0"/>
              </a:rPr>
              <a:t>-2021, </a:t>
            </a:r>
            <a:r>
              <a:rPr lang="en-US" sz="800" dirty="0">
                <a:solidFill>
                  <a:srgbClr val="292934"/>
                </a:solidFill>
                <a:cs typeface="Arial" charset="0"/>
                <a:hlinkClick r:id="rId3"/>
              </a:rPr>
              <a:t>http://www.nycsca.org/Community/CapitalPlanManagementReportsData/Housing/2012-21HousingWebChart.pdf</a:t>
            </a:r>
            <a:r>
              <a:rPr lang="en-US" sz="800" dirty="0">
                <a:solidFill>
                  <a:srgbClr val="292934"/>
                </a:solidFill>
                <a:cs typeface="Arial" charset="0"/>
              </a:rPr>
              <a:t>; </a:t>
            </a:r>
            <a:r>
              <a:rPr lang="en-US" sz="800" dirty="0" smtClean="0">
                <a:solidFill>
                  <a:srgbClr val="292934"/>
                </a:solidFill>
                <a:cs typeface="Arial" charset="0"/>
              </a:rPr>
              <a:t>Projected </a:t>
            </a:r>
            <a:r>
              <a:rPr lang="en-US" sz="800" dirty="0">
                <a:solidFill>
                  <a:srgbClr val="292934"/>
                </a:solidFill>
                <a:cs typeface="Arial" charset="0"/>
              </a:rPr>
              <a:t>public school ratio, </a:t>
            </a:r>
            <a:r>
              <a:rPr lang="en-US" sz="800" dirty="0">
                <a:solidFill>
                  <a:srgbClr val="292934"/>
                </a:solidFill>
                <a:cs typeface="Arial" charset="0"/>
                <a:hlinkClick r:id="rId4"/>
              </a:rPr>
              <a:t>https://data.cityofnewyork.us/Education/Projected-Public-School-Ratio/n7ta-pz8k  </a:t>
            </a:r>
            <a:endParaRPr lang="en-US" sz="800" dirty="0">
              <a:solidFill>
                <a:srgbClr val="292934"/>
              </a:solidFill>
              <a:cs typeface="Arial" charset="0"/>
            </a:endParaRPr>
          </a:p>
          <a:p>
            <a:pPr fontAlgn="base">
              <a:spcBef>
                <a:spcPct val="0"/>
              </a:spcBef>
              <a:spcAft>
                <a:spcPct val="0"/>
              </a:spcAft>
            </a:pPr>
            <a:endParaRPr lang="en-US" sz="800" dirty="0">
              <a:solidFill>
                <a:srgbClr val="292934"/>
              </a:solidFill>
              <a:cs typeface="Arial" charset="0"/>
            </a:endParaRPr>
          </a:p>
        </p:txBody>
      </p:sp>
    </p:spTree>
    <p:extLst>
      <p:ext uri="{BB962C8B-B14F-4D97-AF65-F5344CB8AC3E}">
        <p14:creationId xmlns:p14="http://schemas.microsoft.com/office/powerpoint/2010/main" val="2182959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5365918"/>
              </p:ext>
            </p:extLst>
          </p:nvPr>
        </p:nvGraphicFramePr>
        <p:xfrm>
          <a:off x="101600" y="1600200"/>
          <a:ext cx="6705600" cy="515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pPr fontAlgn="base">
              <a:spcBef>
                <a:spcPct val="0"/>
              </a:spcBef>
              <a:spcAft>
                <a:spcPct val="0"/>
              </a:spcAft>
            </a:pPr>
            <a:r>
              <a:rPr lang="en-US" sz="800" dirty="0">
                <a:solidFill>
                  <a:srgbClr val="292934"/>
                </a:solidFill>
                <a:cs typeface="Arial" charset="0"/>
              </a:rPr>
              <a:t>*Statistical Forecasting does not include D75 </a:t>
            </a:r>
            <a:r>
              <a:rPr lang="en-US" sz="800" dirty="0" smtClean="0">
                <a:solidFill>
                  <a:srgbClr val="292934"/>
                </a:solidFill>
                <a:cs typeface="Arial" charset="0"/>
              </a:rPr>
              <a:t>students; HS Seats in Capital Plan are categorized as IS/HS and does not include seats for class size reduction</a:t>
            </a:r>
            <a:endParaRPr lang="en-US" sz="800" dirty="0">
              <a:solidFill>
                <a:srgbClr val="292934"/>
              </a:solidFill>
              <a:cs typeface="Arial" charset="0"/>
            </a:endParaRPr>
          </a:p>
        </p:txBody>
      </p:sp>
      <p:sp>
        <p:nvSpPr>
          <p:cNvPr id="7" name="TextBox 6"/>
          <p:cNvSpPr txBox="1"/>
          <p:nvPr/>
        </p:nvSpPr>
        <p:spPr>
          <a:xfrm>
            <a:off x="6705600" y="1827372"/>
            <a:ext cx="2298700" cy="1200328"/>
          </a:xfrm>
          <a:prstGeom prst="rect">
            <a:avLst/>
          </a:prstGeom>
          <a:noFill/>
        </p:spPr>
        <p:txBody>
          <a:bodyPr wrap="square" rtlCol="0">
            <a:spAutoFit/>
          </a:bodyPr>
          <a:lstStyle/>
          <a:p>
            <a:pPr fontAlgn="base">
              <a:spcBef>
                <a:spcPct val="0"/>
              </a:spcBef>
              <a:spcAft>
                <a:spcPct val="0"/>
              </a:spcAft>
            </a:pPr>
            <a:r>
              <a:rPr lang="en-US" sz="800" dirty="0" smtClean="0">
                <a:solidFill>
                  <a:srgbClr val="292934"/>
                </a:solidFill>
                <a:cs typeface="Arial" charset="0"/>
              </a:rPr>
              <a:t>Source for Housing Starts: NYSCA Projected </a:t>
            </a:r>
            <a:r>
              <a:rPr lang="en-US" sz="800" dirty="0">
                <a:solidFill>
                  <a:srgbClr val="292934"/>
                </a:solidFill>
                <a:cs typeface="Arial" charset="0"/>
              </a:rPr>
              <a:t>New Housing Starts </a:t>
            </a:r>
            <a:r>
              <a:rPr lang="en-US" sz="800" dirty="0" smtClean="0">
                <a:solidFill>
                  <a:srgbClr val="292934"/>
                </a:solidFill>
                <a:cs typeface="Arial" charset="0"/>
              </a:rPr>
              <a:t>2012</a:t>
            </a:r>
            <a:r>
              <a:rPr lang="en-US" sz="800" dirty="0">
                <a:solidFill>
                  <a:srgbClr val="292934"/>
                </a:solidFill>
                <a:cs typeface="Arial" charset="0"/>
              </a:rPr>
              <a:t>-2021, </a:t>
            </a:r>
            <a:r>
              <a:rPr lang="en-US" sz="800" dirty="0">
                <a:solidFill>
                  <a:srgbClr val="292934"/>
                </a:solidFill>
                <a:cs typeface="Arial" charset="0"/>
                <a:hlinkClick r:id="rId3"/>
              </a:rPr>
              <a:t>http://www.nycsca.org/Community/CapitalPlanManagementReportsData/Housing/2012-21HousingWebChart.pdf</a:t>
            </a:r>
            <a:r>
              <a:rPr lang="en-US" sz="800" dirty="0">
                <a:solidFill>
                  <a:srgbClr val="292934"/>
                </a:solidFill>
                <a:cs typeface="Arial" charset="0"/>
              </a:rPr>
              <a:t>; </a:t>
            </a:r>
            <a:r>
              <a:rPr lang="en-US" sz="800" dirty="0" smtClean="0">
                <a:solidFill>
                  <a:srgbClr val="292934"/>
                </a:solidFill>
                <a:cs typeface="Arial" charset="0"/>
              </a:rPr>
              <a:t>Projected </a:t>
            </a:r>
            <a:r>
              <a:rPr lang="en-US" sz="800" dirty="0">
                <a:solidFill>
                  <a:srgbClr val="292934"/>
                </a:solidFill>
                <a:cs typeface="Arial" charset="0"/>
              </a:rPr>
              <a:t>public school ratio, </a:t>
            </a:r>
            <a:r>
              <a:rPr lang="en-US" sz="800" dirty="0">
                <a:solidFill>
                  <a:srgbClr val="292934"/>
                </a:solidFill>
                <a:cs typeface="Arial" charset="0"/>
                <a:hlinkClick r:id="rId4"/>
              </a:rPr>
              <a:t>https://data.cityofnewyork.us/Education/Projected-Public-School-Ratio/n7ta-pz8k  </a:t>
            </a:r>
            <a:endParaRPr lang="en-US" sz="800" dirty="0">
              <a:solidFill>
                <a:srgbClr val="292934"/>
              </a:solidFill>
              <a:cs typeface="Arial" charset="0"/>
            </a:endParaRPr>
          </a:p>
          <a:p>
            <a:pPr fontAlgn="base">
              <a:spcBef>
                <a:spcPct val="0"/>
              </a:spcBef>
              <a:spcAft>
                <a:spcPct val="0"/>
              </a:spcAft>
            </a:pPr>
            <a:endParaRPr lang="en-US" sz="800" dirty="0">
              <a:solidFill>
                <a:srgbClr val="292934"/>
              </a:solidFill>
              <a:cs typeface="Arial" charset="0"/>
            </a:endParaRPr>
          </a:p>
        </p:txBody>
      </p:sp>
    </p:spTree>
    <p:extLst>
      <p:ext uri="{BB962C8B-B14F-4D97-AF65-F5344CB8AC3E}">
        <p14:creationId xmlns:p14="http://schemas.microsoft.com/office/powerpoint/2010/main" val="1392827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990600"/>
          </a:xfrm>
        </p:spPr>
        <p:txBody>
          <a:bodyPr>
            <a:normAutofit fontScale="90000"/>
          </a:bodyPr>
          <a:lstStyle/>
          <a:p>
            <a:pPr algn="ctr">
              <a:defRPr/>
            </a:pPr>
            <a:r>
              <a:rPr lang="en-US" sz="3600" dirty="0" smtClean="0"/>
              <a:t>Reducing class size #1 priority of parents in D1 and citywide</a:t>
            </a:r>
            <a:r>
              <a:rPr lang="en-US" dirty="0" smtClean="0"/>
              <a:t/>
            </a:r>
            <a:br>
              <a:rPr lang="en-US" dirty="0" smtClean="0"/>
            </a:br>
            <a:r>
              <a:rPr lang="en-US" sz="2700" dirty="0" smtClean="0"/>
              <a:t>Data Source: 2014 NYC School Survey Results</a:t>
            </a: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27395510"/>
              </p:ext>
            </p:extLst>
          </p:nvPr>
        </p:nvGraphicFramePr>
        <p:xfrm>
          <a:off x="152400" y="1752600"/>
          <a:ext cx="87630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393265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Bill de </a:t>
            </a:r>
            <a:r>
              <a:rPr lang="en-US" dirty="0" err="1" smtClean="0"/>
              <a:t>Blasio</a:t>
            </a:r>
            <a:r>
              <a:rPr lang="en-US" dirty="0" smtClean="0"/>
              <a:t> promised to reduce class size while running for Mayor </a:t>
            </a:r>
            <a:endParaRPr lang="en-US" dirty="0"/>
          </a:p>
        </p:txBody>
      </p:sp>
      <p:sp>
        <p:nvSpPr>
          <p:cNvPr id="26627" name="Content Placeholder 2"/>
          <p:cNvSpPr>
            <a:spLocks noGrp="1"/>
          </p:cNvSpPr>
          <p:nvPr>
            <p:ph idx="1"/>
          </p:nvPr>
        </p:nvSpPr>
        <p:spPr/>
        <p:txBody>
          <a:bodyPr/>
          <a:lstStyle/>
          <a:p>
            <a:endParaRPr lang="en-US" altLang="en-US" sz="1800" dirty="0" smtClean="0"/>
          </a:p>
          <a:p>
            <a:r>
              <a:rPr lang="en-US" altLang="en-US" dirty="0" smtClean="0"/>
              <a:t>During his campaign, Mayor de </a:t>
            </a:r>
            <a:r>
              <a:rPr lang="en-US" altLang="en-US" dirty="0" err="1" smtClean="0"/>
              <a:t>Blasio</a:t>
            </a:r>
            <a:r>
              <a:rPr lang="en-US" altLang="en-US" dirty="0" smtClean="0"/>
              <a:t> promised if elected to abide by the city’s original class size plan approved by the state in 2007. </a:t>
            </a:r>
          </a:p>
          <a:p>
            <a:endParaRPr lang="en-US" altLang="en-US" dirty="0" smtClean="0"/>
          </a:p>
          <a:p>
            <a:r>
              <a:rPr lang="en-US" altLang="en-US" dirty="0" smtClean="0"/>
              <a:t>The Mayor needs to deliver on his promise and provide what NYC parents want and their children need.</a:t>
            </a:r>
          </a:p>
          <a:p>
            <a:endParaRPr lang="en-US" altLang="en-US" dirty="0"/>
          </a:p>
          <a:p>
            <a:r>
              <a:rPr lang="en-US" altLang="en-US" dirty="0" smtClean="0"/>
              <a:t>He also needs to expand the capital plan to alleviate school overcrowding, end ALL co-locations, and build more schools!</a:t>
            </a:r>
          </a:p>
          <a:p>
            <a:endParaRPr lang="en-US" altLang="en-US" dirty="0" smtClean="0"/>
          </a:p>
        </p:txBody>
      </p:sp>
    </p:spTree>
    <p:extLst>
      <p:ext uri="{BB962C8B-B14F-4D97-AF65-F5344CB8AC3E}">
        <p14:creationId xmlns:p14="http://schemas.microsoft.com/office/powerpoint/2010/main" val="6521247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6618610"/>
              </p:ext>
            </p:extLst>
          </p:nvPr>
        </p:nvGraphicFramePr>
        <p:xfrm>
          <a:off x="457202" y="1523996"/>
          <a:ext cx="8229596" cy="4791078"/>
        </p:xfrm>
        <a:graphic>
          <a:graphicData uri="http://schemas.openxmlformats.org/drawingml/2006/table">
            <a:tbl>
              <a:tblPr>
                <a:tableStyleId>{5C22544A-7EE6-4342-B048-85BDC9FD1C3A}</a:tableStyleId>
              </a:tblPr>
              <a:tblGrid>
                <a:gridCol w="1250065"/>
                <a:gridCol w="1250065"/>
                <a:gridCol w="1250065"/>
                <a:gridCol w="1250065"/>
                <a:gridCol w="1250065"/>
                <a:gridCol w="1979271"/>
              </a:tblGrid>
              <a:tr h="2345842">
                <a:tc>
                  <a:txBody>
                    <a:bodyPr/>
                    <a:lstStyle/>
                    <a:p>
                      <a:pPr algn="ctr" fontAlgn="ctr"/>
                      <a:r>
                        <a:rPr lang="en-US" sz="1600" u="none" strike="noStrike" dirty="0">
                          <a:effectLst/>
                        </a:rPr>
                        <a:t>Grade levels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UFT Contract class size limits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Target class sizes in "blue book"</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Current average class sizes </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 C4E class Size goals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How many </a:t>
                      </a:r>
                      <a:r>
                        <a:rPr lang="en-US" sz="1600" u="none" strike="noStrike" dirty="0" smtClean="0">
                          <a:effectLst/>
                        </a:rPr>
                        <a:t>students allowed in 500 </a:t>
                      </a:r>
                      <a:r>
                        <a:rPr lang="en-US" sz="1600" u="none" strike="noStrike" dirty="0" err="1" smtClean="0">
                          <a:effectLst/>
                        </a:rPr>
                        <a:t>Sq</a:t>
                      </a:r>
                      <a:r>
                        <a:rPr lang="en-US" sz="1600" u="none" strike="noStrike" dirty="0" smtClean="0">
                          <a:effectLst/>
                        </a:rPr>
                        <a:t> </a:t>
                      </a:r>
                      <a:r>
                        <a:rPr lang="en-US" sz="1600" u="none" strike="noStrike" dirty="0" err="1" smtClean="0">
                          <a:effectLst/>
                        </a:rPr>
                        <a:t>ft</a:t>
                      </a:r>
                      <a:r>
                        <a:rPr lang="en-US" sz="1600" u="none" strike="noStrike" dirty="0" smtClean="0">
                          <a:effectLst/>
                        </a:rPr>
                        <a:t> classroom  according to NYC building code </a:t>
                      </a:r>
                      <a:endParaRPr lang="en-US" sz="1600" b="1" i="0" u="none" strike="noStrike" dirty="0">
                        <a:solidFill>
                          <a:srgbClr val="000000"/>
                        </a:solidFill>
                        <a:effectLst/>
                        <a:latin typeface="Times New Roman"/>
                      </a:endParaRPr>
                    </a:p>
                  </a:txBody>
                  <a:tcPr marL="9525" marR="9525" marT="9525" marB="0" anchor="ctr"/>
                </a:tc>
              </a:tr>
              <a:tr h="448965">
                <a:tc>
                  <a:txBody>
                    <a:bodyPr/>
                    <a:lstStyle/>
                    <a:p>
                      <a:pPr algn="l" fontAlgn="ctr"/>
                      <a:r>
                        <a:rPr lang="en-US" sz="1600" u="none" strike="noStrike">
                          <a:effectLst/>
                        </a:rPr>
                        <a:t>Kindergarten</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25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20</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23</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19.9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14</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1st-3rd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25.5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19.9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4th-5th</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26</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22.9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988575">
                <a:tc>
                  <a:txBody>
                    <a:bodyPr/>
                    <a:lstStyle/>
                    <a:p>
                      <a:pPr algn="l" fontAlgn="ctr"/>
                      <a:r>
                        <a:rPr lang="en-US" sz="1600" u="none" strike="noStrike">
                          <a:effectLst/>
                        </a:rPr>
                        <a:t>6th-8th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dirty="0">
                          <a:effectLst/>
                        </a:rPr>
                        <a:t>30 (Title I)  </a:t>
                      </a:r>
                      <a:endParaRPr lang="en-US" sz="1600" u="none" strike="noStrike" dirty="0" smtClean="0">
                        <a:effectLst/>
                      </a:endParaRPr>
                    </a:p>
                    <a:p>
                      <a:pPr algn="r" fontAlgn="ctr"/>
                      <a:endParaRPr lang="en-US" sz="1600" u="none" strike="noStrike" dirty="0" smtClean="0">
                        <a:effectLst/>
                      </a:endParaRPr>
                    </a:p>
                    <a:p>
                      <a:pPr algn="r" fontAlgn="ctr"/>
                      <a:r>
                        <a:rPr lang="en-US" sz="1600" u="none" strike="noStrike" dirty="0" smtClean="0">
                          <a:effectLst/>
                        </a:rPr>
                        <a:t>33 </a:t>
                      </a:r>
                      <a:r>
                        <a:rPr lang="en-US" sz="1600" u="none" strike="noStrike" dirty="0">
                          <a:effectLst/>
                        </a:rPr>
                        <a:t>(non-Title I)</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27.4</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22.9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499068">
                <a:tc>
                  <a:txBody>
                    <a:bodyPr/>
                    <a:lstStyle/>
                    <a:p>
                      <a:pPr algn="l" fontAlgn="ctr"/>
                      <a:r>
                        <a:rPr lang="en-US" sz="1600" u="none" strike="noStrike" dirty="0">
                          <a:effectLst/>
                        </a:rPr>
                        <a:t>HS (core classes)</a:t>
                      </a:r>
                      <a:endParaRPr lang="en-US" sz="1600" b="0" i="0" u="none" strike="noStrike" dirty="0">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34</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30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smtClean="0">
                          <a:effectLst/>
                        </a:rPr>
                        <a:t>26.7*</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24.5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fontAlgn="base" hangingPunct="1">
              <a:spcBef>
                <a:spcPct val="0"/>
              </a:spcBef>
              <a:spcAft>
                <a:spcPct val="0"/>
              </a:spcAft>
              <a:buClrTx/>
              <a:buSzTx/>
              <a:buFontTx/>
              <a:buNone/>
            </a:pPr>
            <a:r>
              <a:rPr lang="en-US" altLang="en-US" sz="1800">
                <a:solidFill>
                  <a:srgbClr val="292934"/>
                </a:solidFill>
                <a:cs typeface="Arial" charset="0"/>
              </a:rPr>
              <a:t>*</a:t>
            </a:r>
            <a:r>
              <a:rPr lang="en-US" altLang="en-US" sz="1400" i="1">
                <a:solidFill>
                  <a:srgbClr val="292934"/>
                </a:solidFill>
                <a:cs typeface="Arial" charset="0"/>
              </a:rPr>
              <a:t>DOE reported HS class sizes unreliable</a:t>
            </a:r>
          </a:p>
        </p:txBody>
      </p:sp>
    </p:spTree>
    <p:extLst>
      <p:ext uri="{BB962C8B-B14F-4D97-AF65-F5344CB8AC3E}">
        <p14:creationId xmlns:p14="http://schemas.microsoft.com/office/powerpoint/2010/main" val="10523387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help?</a:t>
            </a:r>
            <a:endParaRPr lang="en-US" dirty="0"/>
          </a:p>
        </p:txBody>
      </p:sp>
      <p:sp>
        <p:nvSpPr>
          <p:cNvPr id="3" name="Content Placeholder 2"/>
          <p:cNvSpPr>
            <a:spLocks noGrp="1"/>
          </p:cNvSpPr>
          <p:nvPr>
            <p:ph idx="1"/>
          </p:nvPr>
        </p:nvSpPr>
        <p:spPr>
          <a:xfrm>
            <a:off x="457200" y="1397000"/>
            <a:ext cx="8229600" cy="5080000"/>
          </a:xfrm>
        </p:spPr>
        <p:txBody>
          <a:bodyPr/>
          <a:lstStyle/>
          <a:p>
            <a:r>
              <a:rPr lang="en-US" dirty="0" smtClean="0"/>
              <a:t>Sign up for the Class </a:t>
            </a:r>
            <a:r>
              <a:rPr lang="en-US" dirty="0"/>
              <a:t>S</a:t>
            </a:r>
            <a:r>
              <a:rPr lang="en-US" dirty="0" smtClean="0"/>
              <a:t>ize Matters newsletter.</a:t>
            </a:r>
          </a:p>
          <a:p>
            <a:endParaRPr lang="en-US" dirty="0"/>
          </a:p>
          <a:p>
            <a:r>
              <a:rPr lang="en-US" dirty="0" smtClean="0"/>
              <a:t>Meet with your City Councilmembers (Rosie Mendez, and Margaret Chin)  to urge them to expand the capital plan AND reduce class size. </a:t>
            </a:r>
          </a:p>
          <a:p>
            <a:endParaRPr lang="en-US" dirty="0"/>
          </a:p>
          <a:p>
            <a:r>
              <a:rPr lang="en-US" dirty="0" smtClean="0"/>
              <a:t>Be pro-active about fighting for your children to receive their constitutional right to a sound basic education, by lowering class size. </a:t>
            </a:r>
          </a:p>
          <a:p>
            <a:endParaRPr lang="en-US" dirty="0"/>
          </a:p>
          <a:p>
            <a:r>
              <a:rPr lang="en-US" i="1" dirty="0" smtClean="0"/>
              <a:t>Questions, please email us at </a:t>
            </a:r>
            <a:r>
              <a:rPr lang="en-US" i="1" dirty="0" smtClean="0">
                <a:hlinkClick r:id="rId2"/>
              </a:rPr>
              <a:t>info@classsizematters.org</a:t>
            </a:r>
            <a:r>
              <a:rPr lang="en-US" i="1" dirty="0" smtClean="0"/>
              <a:t> </a:t>
            </a:r>
            <a:endParaRPr lang="en-US" i="1" dirty="0"/>
          </a:p>
        </p:txBody>
      </p:sp>
    </p:spTree>
    <p:extLst>
      <p:ext uri="{BB962C8B-B14F-4D97-AF65-F5344CB8AC3E}">
        <p14:creationId xmlns:p14="http://schemas.microsoft.com/office/powerpoint/2010/main" val="373001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dirty="0" smtClean="0"/>
          </a:p>
          <a:p>
            <a:r>
              <a:rPr lang="en-US" altLang="en-US" sz="2000" dirty="0" smtClean="0"/>
              <a:t>In 2003, the state’s highest court concluded in the Campaign for Fiscal Equity (CFE) case that NYC kids were denied their fundamental constitutional right to an adequate education.</a:t>
            </a:r>
          </a:p>
          <a:p>
            <a:endParaRPr lang="en-US" altLang="en-US" sz="2000" dirty="0" smtClean="0"/>
          </a:p>
          <a:p>
            <a:r>
              <a:rPr lang="en-US" altLang="en-US" sz="2000" dirty="0" smtClean="0"/>
              <a:t>This was primarily because NYC class sizes were much larger than NY state averages and far larger than research shows is optimal.  </a:t>
            </a:r>
          </a:p>
          <a:p>
            <a:endParaRPr lang="en-US" altLang="en-US" sz="2000" dirty="0" smtClean="0"/>
          </a:p>
          <a:p>
            <a:r>
              <a:rPr lang="en-US" altLang="en-US" sz="2000" dirty="0" smtClean="0"/>
              <a:t>In 2007, a new state law was passed, the Contracts for Excellence (C4E) that would provide NYC with extra funds on condition that the city also submit a plan to reduce class size in all grades.  </a:t>
            </a:r>
          </a:p>
          <a:p>
            <a:endParaRPr lang="en-US" altLang="en-US" sz="2000" dirty="0" smtClean="0"/>
          </a:p>
          <a:p>
            <a:r>
              <a:rPr lang="en-US" altLang="en-US" sz="2000" dirty="0" smtClean="0"/>
              <a:t>Yet every year since then, class sizes have increased, and last year in the early grades were the largest in 15 years.</a:t>
            </a:r>
          </a:p>
          <a:p>
            <a:endParaRPr lang="en-US" altLang="en-US" sz="2000" dirty="0"/>
          </a:p>
          <a:p>
            <a:endParaRPr lang="en-US" altLang="en-US" sz="1800" dirty="0" smtClean="0"/>
          </a:p>
          <a:p>
            <a:endParaRPr lang="en-US" altLang="en-US" dirty="0" smtClean="0"/>
          </a:p>
        </p:txBody>
      </p:sp>
    </p:spTree>
    <p:extLst>
      <p:ext uri="{BB962C8B-B14F-4D97-AF65-F5344CB8AC3E}">
        <p14:creationId xmlns:p14="http://schemas.microsoft.com/office/powerpoint/2010/main" val="466232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r>
              <a:rPr lang="en-US" altLang="en-US" dirty="0" smtClean="0"/>
              <a:t>In Nov. 2007, the DOE submitted a plan to gradually reduce average class size over five years at three different grade ranges.</a:t>
            </a:r>
          </a:p>
          <a:p>
            <a:endParaRPr lang="en-US" altLang="en-US" dirty="0" smtClean="0"/>
          </a:p>
          <a:p>
            <a:r>
              <a:rPr lang="en-US" altLang="en-US" dirty="0" smtClean="0"/>
              <a:t>In K-3, class sizes to be reduced to no more than 20 students per class, in grades 4-8 no more than 23 and HS core classes would be no more than 25 on average  </a:t>
            </a:r>
          </a:p>
          <a:p>
            <a:endParaRPr lang="en-US" altLang="en-US" dirty="0" smtClean="0"/>
          </a:p>
          <a:p>
            <a:r>
              <a:rPr lang="en-US" altLang="en-US" dirty="0"/>
              <a:t>Yet each year since 2008, class sizes have increased rather than decreased and are now largest in 15 years in early </a:t>
            </a:r>
            <a:r>
              <a:rPr lang="en-US" altLang="en-US" dirty="0" smtClean="0"/>
              <a:t>grades.   </a:t>
            </a:r>
            <a:endParaRPr lang="en-US" altLang="en-US" dirty="0"/>
          </a:p>
        </p:txBody>
      </p:sp>
    </p:spTree>
    <p:extLst>
      <p:ext uri="{BB962C8B-B14F-4D97-AF65-F5344CB8AC3E}">
        <p14:creationId xmlns:p14="http://schemas.microsoft.com/office/powerpoint/2010/main" val="1872352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size trends this fall</a:t>
            </a:r>
            <a:endParaRPr lang="en-US" dirty="0"/>
          </a:p>
        </p:txBody>
      </p:sp>
      <p:sp>
        <p:nvSpPr>
          <p:cNvPr id="3" name="Content Placeholder 2"/>
          <p:cNvSpPr>
            <a:spLocks noGrp="1"/>
          </p:cNvSpPr>
          <p:nvPr>
            <p:ph idx="1"/>
          </p:nvPr>
        </p:nvSpPr>
        <p:spPr>
          <a:xfrm>
            <a:off x="457200" y="1371600"/>
            <a:ext cx="8229600" cy="5105400"/>
          </a:xfrm>
        </p:spPr>
        <p:txBody>
          <a:bodyPr/>
          <a:lstStyle/>
          <a:p>
            <a:r>
              <a:rPr lang="en-US" dirty="0" smtClean="0"/>
              <a:t>This fall, class sizes overall increased an average .1 student per class citywide, according to the DOE.</a:t>
            </a:r>
          </a:p>
          <a:p>
            <a:endParaRPr lang="en-US" dirty="0"/>
          </a:p>
          <a:p>
            <a:r>
              <a:rPr lang="en-US" dirty="0" smtClean="0"/>
              <a:t>In K-3, our calculations show class sizes decreased slightly citywide from 24.9 to 24.7 but at this rate would take 24 years to reach C4E goals of 20 students per class.</a:t>
            </a:r>
          </a:p>
          <a:p>
            <a:endParaRPr lang="en-US" dirty="0"/>
          </a:p>
          <a:p>
            <a:r>
              <a:rPr lang="en-US" dirty="0" smtClean="0"/>
              <a:t>In 4-8</a:t>
            </a:r>
            <a:r>
              <a:rPr lang="en-US" baseline="30000" dirty="0" smtClean="0"/>
              <a:t>th</a:t>
            </a:r>
            <a:r>
              <a:rPr lang="en-US" dirty="0" smtClean="0"/>
              <a:t>, average dropped slightly from 26/8 to 26.7 &amp; </a:t>
            </a:r>
            <a:r>
              <a:rPr lang="en-US" dirty="0" err="1" smtClean="0"/>
              <a:t>wd</a:t>
            </a:r>
            <a:r>
              <a:rPr lang="en-US" dirty="0" smtClean="0"/>
              <a:t> take 30 years to reach C4E goals 23 students per class.</a:t>
            </a:r>
          </a:p>
          <a:p>
            <a:endParaRPr lang="en-US" dirty="0"/>
          </a:p>
          <a:p>
            <a:r>
              <a:rPr lang="en-US" dirty="0" smtClean="0"/>
              <a:t>In HS, average increased from 26.7 to 26.8 students per class. </a:t>
            </a:r>
            <a:endParaRPr lang="en-US" dirty="0"/>
          </a:p>
        </p:txBody>
      </p:sp>
    </p:spTree>
    <p:extLst>
      <p:ext uri="{BB962C8B-B14F-4D97-AF65-F5344CB8AC3E}">
        <p14:creationId xmlns:p14="http://schemas.microsoft.com/office/powerpoint/2010/main" val="3162906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2000" b="1" i="1" dirty="0" smtClean="0"/>
              <a:t>K-3 class sizes in CSD 1 dropped slightly this fall </a:t>
            </a:r>
            <a:br>
              <a:rPr lang="en-US" sz="2000" b="1" i="1" dirty="0" smtClean="0"/>
            </a:br>
            <a:r>
              <a:rPr lang="en-US" sz="2000" b="1" i="1" dirty="0" smtClean="0"/>
              <a:t>but increased since 2006 by 24.4% from below C4E goals to above</a:t>
            </a:r>
            <a:endParaRPr lang="en-US" sz="2000" b="1"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78264560"/>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2006-2014, 2008 DOE Contracts for Excellence Approved Plan</a:t>
            </a:r>
            <a:endParaRPr lang="en-US" sz="1200" dirty="0"/>
          </a:p>
        </p:txBody>
      </p:sp>
    </p:spTree>
    <p:extLst>
      <p:ext uri="{BB962C8B-B14F-4D97-AF65-F5344CB8AC3E}">
        <p14:creationId xmlns:p14="http://schemas.microsoft.com/office/powerpoint/2010/main" val="2879123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109345"/>
          </a:xfrm>
          <a:solidFill>
            <a:schemeClr val="accent1">
              <a:lumMod val="20000"/>
              <a:lumOff val="80000"/>
            </a:schemeClr>
          </a:solidFill>
          <a:ln>
            <a:solidFill>
              <a:schemeClr val="accent1"/>
            </a:solidFill>
          </a:ln>
        </p:spPr>
        <p:txBody>
          <a:bodyPr>
            <a:noAutofit/>
          </a:bodyPr>
          <a:lstStyle/>
          <a:p>
            <a:pPr algn="ctr"/>
            <a:r>
              <a:rPr lang="en-US" sz="2400" b="1" i="1" dirty="0" smtClean="0"/>
              <a:t>CSD 1’s class sizes in grades 4-8  up this year &amp; increased by 20.9% since 2009 from below to above C4E goals</a:t>
            </a:r>
            <a:endParaRPr lang="en-US" sz="2400" b="1" i="1" dirty="0"/>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7" name="TextBox 6"/>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2006-2014, 2008 DOE Contracts for Excellence Approved Plan</a:t>
            </a:r>
            <a:endParaRPr lang="en-US" sz="1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582366377"/>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5935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this year and up 2.6% since 2007</a:t>
            </a: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algn="ctr" eaLnBrk="1" hangingPunct="1">
              <a:spcBef>
                <a:spcPct val="0"/>
              </a:spcBef>
              <a:buClrTx/>
              <a:buSzTx/>
              <a:buFontTx/>
              <a:buNone/>
            </a:pPr>
            <a:r>
              <a:rPr lang="en-US" altLang="en-US" sz="1600"/>
              <a:t>*DOE’s class size data is unreliable &amp; </a:t>
            </a:r>
          </a:p>
          <a:p>
            <a:pPr algn="ctr" eaLnBrk="1" hangingPunct="1">
              <a:spcBef>
                <a:spcPct val="0"/>
              </a:spcBef>
              <a:buClrTx/>
              <a:buSzTx/>
              <a:buFontTx/>
              <a:buNone/>
            </a:pPr>
            <a:r>
              <a:rPr lang="en-US" altLang="en-US" sz="1600"/>
              <a:t>their methodology for calculating HS averages have changed year to year</a:t>
            </a:r>
          </a:p>
        </p:txBody>
      </p:sp>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200" dirty="0"/>
              <a:t>Data sources: DOE Class Size Reports </a:t>
            </a:r>
            <a:r>
              <a:rPr lang="en-US" altLang="en-US" sz="1200" dirty="0" smtClean="0"/>
              <a:t>2006-2014, </a:t>
            </a:r>
            <a:r>
              <a:rPr lang="en-US" altLang="en-US" sz="1200" dirty="0"/>
              <a:t>2008 DOE Contracts for Excellence Approved Plan</a:t>
            </a:r>
          </a:p>
        </p:txBody>
      </p:sp>
      <p:graphicFrame>
        <p:nvGraphicFramePr>
          <p:cNvPr id="8" name="Chart 7"/>
          <p:cNvGraphicFramePr>
            <a:graphicFrameLocks/>
          </p:cNvGraphicFramePr>
          <p:nvPr>
            <p:extLst>
              <p:ext uri="{D42A27DB-BD31-4B8C-83A1-F6EECF244321}">
                <p14:modId xmlns:p14="http://schemas.microsoft.com/office/powerpoint/2010/main" val="1831807949"/>
              </p:ext>
            </p:extLst>
          </p:nvPr>
        </p:nvGraphicFramePr>
        <p:xfrm>
          <a:off x="304800" y="1689100"/>
          <a:ext cx="8458200" cy="424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88551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1600" dirty="0" smtClean="0"/>
          </a:p>
          <a:p>
            <a:r>
              <a:rPr lang="en-US" altLang="en-US" sz="1600" dirty="0" smtClean="0"/>
              <a:t>In C4E law, says these funds must </a:t>
            </a:r>
            <a:r>
              <a:rPr lang="en-US" altLang="en-US" sz="1600" b="1" dirty="0" smtClean="0"/>
              <a:t>“supplement not supplant”</a:t>
            </a:r>
            <a:r>
              <a:rPr lang="en-US" altLang="en-US" sz="1600" dirty="0" smtClean="0"/>
              <a:t> city spending on schools: districts must </a:t>
            </a:r>
            <a:r>
              <a:rPr lang="en-US" altLang="en-US" sz="1600" i="1" dirty="0" smtClean="0"/>
              <a:t>“</a:t>
            </a:r>
            <a:r>
              <a:rPr lang="en-US" sz="1600" i="1" u="sng" dirty="0" smtClean="0"/>
              <a:t>ensure </a:t>
            </a:r>
            <a:r>
              <a:rPr lang="en-US" sz="1600" i="1" u="sng" dirty="0"/>
              <a:t>that expenditures of the annual contract amount shall be used to supplement and not supplant funds expended by the district in the base year for such purposes</a:t>
            </a:r>
            <a:r>
              <a:rPr lang="en-US" sz="1600" i="1" u="sng" dirty="0" smtClean="0"/>
              <a:t>;”</a:t>
            </a:r>
            <a:endParaRPr lang="en-US" altLang="en-US" sz="1600" i="1" dirty="0" smtClean="0"/>
          </a:p>
          <a:p>
            <a:endParaRPr lang="en-US" altLang="en-US" sz="1600" i="1" dirty="0"/>
          </a:p>
          <a:p>
            <a:r>
              <a:rPr lang="en-US" altLang="en-US" sz="1600" dirty="0"/>
              <a:t>This means that the DOE </a:t>
            </a:r>
            <a:r>
              <a:rPr lang="en-US" altLang="en-US" sz="1600" dirty="0" smtClean="0"/>
              <a:t>should </a:t>
            </a:r>
            <a:r>
              <a:rPr lang="en-US" altLang="en-US" sz="1600" dirty="0"/>
              <a:t>not cut back its own funding to schools when the state increased its funding. </a:t>
            </a:r>
            <a:endParaRPr lang="en-US" altLang="en-US" sz="1600" dirty="0" smtClean="0"/>
          </a:p>
          <a:p>
            <a:endParaRPr lang="en-US" altLang="en-US" sz="1600" dirty="0"/>
          </a:p>
          <a:p>
            <a:r>
              <a:rPr lang="en-US" altLang="en-US" sz="1600" dirty="0" smtClean="0"/>
              <a:t>But </a:t>
            </a:r>
            <a:r>
              <a:rPr lang="en-US" altLang="en-US" sz="1600" dirty="0"/>
              <a:t>this is what happened, </a:t>
            </a:r>
            <a:r>
              <a:rPr lang="en-US" altLang="en-US" sz="1600" dirty="0" smtClean="0"/>
              <a:t>starting in 2007 and continuing, as budgets were cut and schools began using C4E fund to fill holes in their Fair Student Funding allocations.  </a:t>
            </a:r>
          </a:p>
          <a:p>
            <a:endParaRPr lang="en-US" altLang="en-US" sz="1600" dirty="0"/>
          </a:p>
          <a:p>
            <a:r>
              <a:rPr lang="en-US" altLang="en-US" sz="1600" dirty="0" smtClean="0"/>
              <a:t>DOE C4E presentations admit  this: “</a:t>
            </a:r>
            <a:r>
              <a:rPr lang="en-US" altLang="en-US" sz="1600" i="1" dirty="0" smtClean="0"/>
              <a:t>Expenditures </a:t>
            </a:r>
            <a:r>
              <a:rPr lang="en-US" altLang="en-US" sz="1600" i="1" dirty="0"/>
              <a:t>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1400" dirty="0"/>
          </a:p>
          <a:p>
            <a:endParaRPr lang="en-US" altLang="en-US" sz="1400" i="1" dirty="0" smtClean="0"/>
          </a:p>
          <a:p>
            <a:endParaRPr lang="en-US" altLang="en-US" sz="2000" dirty="0" smtClean="0"/>
          </a:p>
          <a:p>
            <a:endParaRPr lang="en-US" altLang="en-US" dirty="0" smtClean="0"/>
          </a:p>
        </p:txBody>
      </p:sp>
    </p:spTree>
    <p:extLst>
      <p:ext uri="{BB962C8B-B14F-4D97-AF65-F5344CB8AC3E}">
        <p14:creationId xmlns:p14="http://schemas.microsoft.com/office/powerpoint/2010/main" val="33121960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Default Theme</Template>
  <TotalTime>244</TotalTime>
  <Words>1476</Words>
  <Application>Microsoft Office PowerPoint</Application>
  <PresentationFormat>On-screen Show (4:3)</PresentationFormat>
  <Paragraphs>173</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HOW DOE’s C4E plan Does NOTHING to address class size or overcrowding in D1 and CityWide</vt:lpstr>
      <vt:lpstr>Reducing class size #1 priority of parents in D1 and citywide Data Source: 2014 NYC School Survey Results</vt:lpstr>
      <vt:lpstr>CFE and C4E </vt:lpstr>
      <vt:lpstr>DOE’s class size reduction plan </vt:lpstr>
      <vt:lpstr>Class size trends this fall</vt:lpstr>
      <vt:lpstr>K-3 class sizes in CSD 1 dropped slightly this fall  but increased since 2006 by 24.4% from below C4E goals to above</vt:lpstr>
      <vt:lpstr>CSD 1’s class sizes in grades 4-8  up this year &amp; increased by 20.9% since 2009 from below to above C4E goals</vt:lpstr>
      <vt:lpstr> Class sizes city-wide have increased in core HS classes this year and up 2.6% since 2007</vt:lpstr>
      <vt:lpstr>Why?  Because DOE has cut back school budgets by 14% since 2007</vt:lpstr>
      <vt:lpstr>Examples of schools in D1  with large class sizes, K-3</vt:lpstr>
      <vt:lpstr>PowerPoint Presentation</vt:lpstr>
      <vt:lpstr>Other ways city has encouraged class size increases</vt:lpstr>
      <vt:lpstr>More ways DOE has worked to increase class size in its C4E plan</vt:lpstr>
      <vt:lpstr>Overcrowding in D1 and Manhattan</vt:lpstr>
      <vt:lpstr>3 ES Buildings are over-utilized in D1 131 seats needed to reach 100% building utilization</vt:lpstr>
      <vt:lpstr>17 Manhattan High School Buildings are over-utilized 3,181 HS seats needed to reach 100% building utilization</vt:lpstr>
      <vt:lpstr> DOE projections suggest about 600-1200 new students in D1 over the next 5-10 years though NO New Seats in Capital Plan</vt:lpstr>
      <vt:lpstr>City-wide Enrollment Projections K-8 vs. New Seats in Capital Plan </vt:lpstr>
      <vt:lpstr>City-wide Enrollment Projections HS vs. New Seats in Capital Plan </vt:lpstr>
      <vt:lpstr>Bill de Blasio promised to reduce class size while running for Mayor </vt:lpstr>
      <vt:lpstr>Comparison of class sizes in Blue book compared to current averages &amp; Contract for excellence goals</vt:lpstr>
      <vt:lpstr>How can you help?</vt:lpstr>
    </vt:vector>
  </TitlesOfParts>
  <Company>Villanova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C4E plan Does NOTHING to address class size or overcrowding in D1 and CityWide</dc:title>
  <dc:creator>wildcat</dc:creator>
  <cp:lastModifiedBy>wildcat</cp:lastModifiedBy>
  <cp:revision>14</cp:revision>
  <dcterms:created xsi:type="dcterms:W3CDTF">2014-11-18T20:53:29Z</dcterms:created>
  <dcterms:modified xsi:type="dcterms:W3CDTF">2014-11-19T21:07:07Z</dcterms:modified>
</cp:coreProperties>
</file>