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5"/>
  </p:notesMasterIdLst>
  <p:handoutMasterIdLst>
    <p:handoutMasterId r:id="rId26"/>
  </p:handoutMasterIdLst>
  <p:sldIdLst>
    <p:sldId id="256" r:id="rId3"/>
    <p:sldId id="383" r:id="rId4"/>
    <p:sldId id="411" r:id="rId5"/>
    <p:sldId id="386" r:id="rId6"/>
    <p:sldId id="430" r:id="rId7"/>
    <p:sldId id="431" r:id="rId8"/>
    <p:sldId id="261" r:id="rId9"/>
    <p:sldId id="384" r:id="rId10"/>
    <p:sldId id="432" r:id="rId11"/>
    <p:sldId id="318" r:id="rId12"/>
    <p:sldId id="387" r:id="rId13"/>
    <p:sldId id="388" r:id="rId14"/>
    <p:sldId id="437" r:id="rId15"/>
    <p:sldId id="415" r:id="rId16"/>
    <p:sldId id="434" r:id="rId17"/>
    <p:sldId id="435" r:id="rId18"/>
    <p:sldId id="436" r:id="rId19"/>
    <p:sldId id="405" r:id="rId20"/>
    <p:sldId id="406" r:id="rId21"/>
    <p:sldId id="390" r:id="rId22"/>
    <p:sldId id="438" r:id="rId23"/>
    <p:sldId id="369" r:id="rId24"/>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9290" autoAdjust="0"/>
  </p:normalViewPr>
  <p:slideViewPr>
    <p:cSldViewPr snapToGrid="0" snapToObjects="1">
      <p:cViewPr>
        <p:scale>
          <a:sx n="75" d="100"/>
          <a:sy n="75" d="100"/>
        </p:scale>
        <p:origin x="-1230"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D78_ALL_HS%202012%20SV-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11 compared to Citywide results</a:t>
            </a:r>
            <a:endParaRPr lang="en-US">
              <a:effectLst/>
            </a:endParaRPr>
          </a:p>
        </c:rich>
      </c:tx>
      <c:layout>
        <c:manualLayout>
          <c:xMode val="edge"/>
          <c:yMode val="edge"/>
          <c:x val="0.10280864197530865"/>
          <c:y val="2.0833333333333332E-2"/>
        </c:manualLayout>
      </c:layout>
      <c:overlay val="0"/>
    </c:title>
    <c:autoTitleDeleted val="0"/>
    <c:plotArea>
      <c:layout>
        <c:manualLayout>
          <c:layoutTarget val="inner"/>
          <c:xMode val="edge"/>
          <c:yMode val="edge"/>
          <c:x val="6.1148780013609405E-2"/>
          <c:y val="0.15208333333333332"/>
          <c:w val="0.91573989015261981"/>
          <c:h val="0.48879757217847769"/>
        </c:manualLayout>
      </c:layout>
      <c:barChart>
        <c:barDir val="col"/>
        <c:grouping val="clustered"/>
        <c:varyColors val="0"/>
        <c:ser>
          <c:idx val="0"/>
          <c:order val="0"/>
          <c:tx>
            <c:strRef>
              <c:f>'D11'!$N$3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'D11'!$O$2:$X$2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'D11'!$O$3:$X$3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'D11'!$N$4</c:f>
              <c:strCache>
                <c:ptCount val="1"/>
                <c:pt idx="0">
                  <c:v>D11</c:v>
                </c:pt>
              </c:strCache>
            </c:strRef>
          </c:tx>
          <c:spPr>
            <a:solidFill>
              <a:schemeClr val="tx2"/>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9.2592592592592449E-3"/>
                  <c:y val="0"/>
                </c:manualLayout>
              </c:layout>
              <c:dLblPos val="outEnd"/>
              <c:showLegendKey val="0"/>
              <c:showVal val="1"/>
              <c:showCatName val="0"/>
              <c:showSerName val="0"/>
              <c:showPercent val="0"/>
              <c:showBubbleSize val="0"/>
            </c:dLbl>
            <c:dLbl>
              <c:idx val="2"/>
              <c:layout>
                <c:manualLayout>
                  <c:x val="9.2592592592592587E-3"/>
                  <c:y val="0"/>
                </c:manualLayout>
              </c:layout>
              <c:dLblPos val="outEnd"/>
              <c:showLegendKey val="0"/>
              <c:showVal val="1"/>
              <c:showCatName val="0"/>
              <c:showSerName val="0"/>
              <c:showPercent val="0"/>
              <c:showBubbleSize val="0"/>
            </c:dLbl>
            <c:dLbl>
              <c:idx val="3"/>
              <c:layout>
                <c:manualLayout>
                  <c:x val="1.2345679012345678E-2"/>
                  <c:y val="4.7742504030074975E-17"/>
                </c:manualLayout>
              </c:layout>
              <c:dLblPos val="outEnd"/>
              <c:showLegendKey val="0"/>
              <c:showVal val="1"/>
              <c:showCatName val="0"/>
              <c:showSerName val="0"/>
              <c:showPercent val="0"/>
              <c:showBubbleSize val="0"/>
            </c:dLbl>
            <c:dLbl>
              <c:idx val="4"/>
              <c:layout>
                <c:manualLayout>
                  <c:x val="9.2592592592592587E-3"/>
                  <c:y val="0"/>
                </c:manualLayout>
              </c:layout>
              <c:dLblPos val="outEnd"/>
              <c:showLegendKey val="0"/>
              <c:showVal val="1"/>
              <c:showCatName val="0"/>
              <c:showSerName val="0"/>
              <c:showPercent val="0"/>
              <c:showBubbleSize val="0"/>
            </c:dLbl>
            <c:dLbl>
              <c:idx val="5"/>
              <c:layout>
                <c:manualLayout>
                  <c:x val="6.1728395061728392E-3"/>
                  <c:y val="0"/>
                </c:manualLayout>
              </c:layout>
              <c:dLblPos val="outEnd"/>
              <c:showLegendKey val="0"/>
              <c:showVal val="1"/>
              <c:showCatName val="0"/>
              <c:showSerName val="0"/>
              <c:showPercent val="0"/>
              <c:showBubbleSize val="0"/>
            </c:dLbl>
            <c:dLbl>
              <c:idx val="7"/>
              <c:layout>
                <c:manualLayout>
                  <c:x val="6.1728395061728392E-3"/>
                  <c:y val="-2.6041666666666665E-3"/>
                </c:manualLayout>
              </c:layout>
              <c:dLblPos val="outEnd"/>
              <c:showLegendKey val="0"/>
              <c:showVal val="1"/>
              <c:showCatName val="0"/>
              <c:showSerName val="0"/>
              <c:showPercent val="0"/>
              <c:showBubbleSize val="0"/>
            </c:dLbl>
            <c:dLbl>
              <c:idx val="9"/>
              <c:layout>
                <c:manualLayout>
                  <c:x val="1.3888888888889003E-2"/>
                  <c:y val="2.6041666666666665E-3"/>
                </c:manualLayout>
              </c:layout>
              <c:dLblPos val="outEnd"/>
              <c:showLegendKey val="0"/>
              <c:showVal val="1"/>
              <c:showCatName val="0"/>
              <c:showSerName val="0"/>
              <c:showPercent val="0"/>
              <c:showBubbleSize val="0"/>
            </c:dLbl>
            <c:txPr>
              <a:bodyPr/>
              <a:lstStyle/>
              <a:p>
                <a:pPr>
                  <a:defRPr sz="1200"/>
                </a:pPr>
                <a:endParaRPr lang="en-US"/>
              </a:p>
            </c:txPr>
            <c:dLblPos val="outEnd"/>
            <c:showLegendKey val="0"/>
            <c:showVal val="1"/>
            <c:showCatName val="0"/>
            <c:showSerName val="0"/>
            <c:showPercent val="0"/>
            <c:showBubbleSize val="0"/>
            <c:showLeaderLines val="0"/>
          </c:dLbls>
          <c:cat>
            <c:strRef>
              <c:f>'D11'!$O$2:$X$2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'D11'!$O$4:$X$4</c:f>
              <c:numCache>
                <c:formatCode>0"%"</c:formatCode>
                <c:ptCount val="10"/>
                <c:pt idx="0">
                  <c:v>20.424242424242426</c:v>
                </c:pt>
                <c:pt idx="1">
                  <c:v>19.227272727272727</c:v>
                </c:pt>
                <c:pt idx="2">
                  <c:v>16.075757575757574</c:v>
                </c:pt>
                <c:pt idx="3">
                  <c:v>12.892307692307693</c:v>
                </c:pt>
                <c:pt idx="4">
                  <c:v>8.4242424242424239</c:v>
                </c:pt>
                <c:pt idx="5">
                  <c:v>8.3538461538461544</c:v>
                </c:pt>
                <c:pt idx="6">
                  <c:v>6.387096774193548</c:v>
                </c:pt>
                <c:pt idx="7">
                  <c:v>4.6031746031746028</c:v>
                </c:pt>
                <c:pt idx="8">
                  <c:v>5.4098360655737707</c:v>
                </c:pt>
                <c:pt idx="9">
                  <c:v>2.0263157894736841</c:v>
                </c:pt>
              </c:numCache>
            </c:numRef>
          </c:val>
        </c:ser>
        <c:dLbls>
          <c:dLblPos val="outEnd"/>
          <c:showLegendKey val="0"/>
          <c:showVal val="1"/>
          <c:showCatName val="0"/>
          <c:showSerName val="0"/>
          <c:showPercent val="0"/>
          <c:showBubbleSize val="0"/>
        </c:dLbls>
        <c:gapWidth val="150"/>
        <c:axId val="150441344"/>
        <c:axId val="150807680"/>
      </c:barChart>
      <c:catAx>
        <c:axId val="150441344"/>
        <c:scaling>
          <c:orientation val="minMax"/>
        </c:scaling>
        <c:delete val="0"/>
        <c:axPos val="b"/>
        <c:majorTickMark val="out"/>
        <c:minorTickMark val="none"/>
        <c:tickLblPos val="nextTo"/>
        <c:txPr>
          <a:bodyPr/>
          <a:lstStyle/>
          <a:p>
            <a:pPr>
              <a:defRPr sz="1100"/>
            </a:pPr>
            <a:endParaRPr lang="en-US"/>
          </a:p>
        </c:txPr>
        <c:crossAx val="150807680"/>
        <c:crosses val="autoZero"/>
        <c:auto val="1"/>
        <c:lblAlgn val="ctr"/>
        <c:lblOffset val="100"/>
        <c:noMultiLvlLbl val="0"/>
      </c:catAx>
      <c:valAx>
        <c:axId val="150807680"/>
        <c:scaling>
          <c:orientation val="minMax"/>
        </c:scaling>
        <c:delete val="0"/>
        <c:axPos val="l"/>
        <c:numFmt formatCode="0&quot;%&quot;" sourceLinked="1"/>
        <c:majorTickMark val="out"/>
        <c:minorTickMark val="none"/>
        <c:tickLblPos val="nextTo"/>
        <c:crossAx val="150441344"/>
        <c:crosses val="autoZero"/>
        <c:crossBetween val="between"/>
      </c:valAx>
    </c:plotArea>
    <c:legend>
      <c:legendPos val="r"/>
      <c:layout>
        <c:manualLayout>
          <c:xMode val="edge"/>
          <c:yMode val="edge"/>
          <c:x val="0.83512734519296195"/>
          <c:y val="0.29462700951443571"/>
          <c:w val="0.12166277826382814"/>
          <c:h val="9.668348097112861E-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'D11'!$D$157:$D$184</c:f>
              <c:strCache>
                <c:ptCount val="28"/>
                <c:pt idx="0">
                  <c:v>P.S. 108 TRANSPORTABLE</c:v>
                </c:pt>
                <c:pt idx="1">
                  <c:v>P.S. 16 TRANSPORTABLE1</c:v>
                </c:pt>
                <c:pt idx="2">
                  <c:v>P.S. 103 TEMP. C.R. BLDG.</c:v>
                </c:pt>
                <c:pt idx="3">
                  <c:v>P.S. 87 TRANSPORTABLE</c:v>
                </c:pt>
                <c:pt idx="4">
                  <c:v>P.S. 105 TEMP. C.R. BLDG.</c:v>
                </c:pt>
                <c:pt idx="5">
                  <c:v>P.S. 19</c:v>
                </c:pt>
                <c:pt idx="6">
                  <c:v>P.S. 76 TEMP. C.R. BLDG.</c:v>
                </c:pt>
                <c:pt idx="7">
                  <c:v>P.S. 97 TEMP. C.R. BLDG.</c:v>
                </c:pt>
                <c:pt idx="8">
                  <c:v>P.S. 89 TEMP. C.R. BLDG.</c:v>
                </c:pt>
                <c:pt idx="9">
                  <c:v>P.S. 21</c:v>
                </c:pt>
                <c:pt idx="10">
                  <c:v>P.S. 106</c:v>
                </c:pt>
                <c:pt idx="11">
                  <c:v>P.S./I.S. 194</c:v>
                </c:pt>
                <c:pt idx="12">
                  <c:v>P.S. 83 ANNEX</c:v>
                </c:pt>
                <c:pt idx="13">
                  <c:v>P.S. 175 TRANSPORTABLE </c:v>
                </c:pt>
                <c:pt idx="14">
                  <c:v>P.S. 121 TEMP. C.R. BLDG.</c:v>
                </c:pt>
                <c:pt idx="15">
                  <c:v>P.S. 41</c:v>
                </c:pt>
                <c:pt idx="16">
                  <c:v>P.S. 97 TRANSPORTABLE</c:v>
                </c:pt>
                <c:pt idx="17">
                  <c:v>P.S. 96</c:v>
                </c:pt>
                <c:pt idx="18">
                  <c:v>P.S. 76</c:v>
                </c:pt>
                <c:pt idx="19">
                  <c:v>P.S. 105</c:v>
                </c:pt>
                <c:pt idx="20">
                  <c:v>P.S. 108</c:v>
                </c:pt>
                <c:pt idx="21">
                  <c:v>P.S. 97</c:v>
                </c:pt>
                <c:pt idx="22">
                  <c:v>P.S. 178</c:v>
                </c:pt>
                <c:pt idx="23">
                  <c:v>P.S. 16</c:v>
                </c:pt>
                <c:pt idx="24">
                  <c:v>P.S. 78</c:v>
                </c:pt>
                <c:pt idx="25">
                  <c:v>P.S. 68 TEMP. C.R. BLDG.</c:v>
                </c:pt>
                <c:pt idx="26">
                  <c:v>P.S. 87</c:v>
                </c:pt>
                <c:pt idx="27">
                  <c:v>P.S. 16 TRANSPORTABLE2</c:v>
                </c:pt>
              </c:strCache>
            </c:strRef>
          </c:cat>
          <c:val>
            <c:numRef>
              <c:f>'D11'!$E$157:$E$184</c:f>
              <c:numCache>
                <c:formatCode>General</c:formatCode>
                <c:ptCount val="28"/>
                <c:pt idx="0">
                  <c:v>187</c:v>
                </c:pt>
                <c:pt idx="1">
                  <c:v>173</c:v>
                </c:pt>
                <c:pt idx="2">
                  <c:v>159</c:v>
                </c:pt>
                <c:pt idx="3">
                  <c:v>152</c:v>
                </c:pt>
                <c:pt idx="4">
                  <c:v>151</c:v>
                </c:pt>
                <c:pt idx="5">
                  <c:v>147</c:v>
                </c:pt>
                <c:pt idx="6">
                  <c:v>143</c:v>
                </c:pt>
                <c:pt idx="7">
                  <c:v>141</c:v>
                </c:pt>
                <c:pt idx="8">
                  <c:v>140</c:v>
                </c:pt>
                <c:pt idx="9">
                  <c:v>137</c:v>
                </c:pt>
                <c:pt idx="10">
                  <c:v>137</c:v>
                </c:pt>
                <c:pt idx="11">
                  <c:v>136</c:v>
                </c:pt>
                <c:pt idx="12">
                  <c:v>134</c:v>
                </c:pt>
                <c:pt idx="13">
                  <c:v>126</c:v>
                </c:pt>
                <c:pt idx="14">
                  <c:v>126</c:v>
                </c:pt>
                <c:pt idx="15">
                  <c:v>125</c:v>
                </c:pt>
                <c:pt idx="16">
                  <c:v>125</c:v>
                </c:pt>
                <c:pt idx="17">
                  <c:v>123</c:v>
                </c:pt>
                <c:pt idx="18">
                  <c:v>120</c:v>
                </c:pt>
                <c:pt idx="19">
                  <c:v>114</c:v>
                </c:pt>
                <c:pt idx="20">
                  <c:v>114</c:v>
                </c:pt>
                <c:pt idx="21">
                  <c:v>113</c:v>
                </c:pt>
                <c:pt idx="22">
                  <c:v>111</c:v>
                </c:pt>
                <c:pt idx="23">
                  <c:v>110</c:v>
                </c:pt>
                <c:pt idx="24">
                  <c:v>109</c:v>
                </c:pt>
                <c:pt idx="25">
                  <c:v>109</c:v>
                </c:pt>
                <c:pt idx="26">
                  <c:v>108</c:v>
                </c:pt>
                <c:pt idx="27">
                  <c:v>107</c:v>
                </c:pt>
              </c:numCache>
            </c:numRef>
          </c:val>
        </c:ser>
        <c:dLbls>
          <c:showLegendKey val="0"/>
          <c:showVal val="0"/>
          <c:showCatName val="0"/>
          <c:showSerName val="0"/>
          <c:showPercent val="0"/>
          <c:showBubbleSize val="0"/>
        </c:dLbls>
        <c:gapWidth val="150"/>
        <c:axId val="3798528"/>
        <c:axId val="3800064"/>
      </c:barChart>
      <c:catAx>
        <c:axId val="3798528"/>
        <c:scaling>
          <c:orientation val="minMax"/>
        </c:scaling>
        <c:delete val="0"/>
        <c:axPos val="b"/>
        <c:majorTickMark val="out"/>
        <c:minorTickMark val="none"/>
        <c:tickLblPos val="nextTo"/>
        <c:crossAx val="3800064"/>
        <c:crosses val="autoZero"/>
        <c:auto val="1"/>
        <c:lblAlgn val="ctr"/>
        <c:lblOffset val="100"/>
        <c:noMultiLvlLbl val="0"/>
      </c:catAx>
      <c:valAx>
        <c:axId val="3800064"/>
        <c:scaling>
          <c:orientation val="minMax"/>
        </c:scaling>
        <c:delete val="0"/>
        <c:axPos val="l"/>
        <c:numFmt formatCode="General\%" sourceLinked="0"/>
        <c:majorTickMark val="out"/>
        <c:minorTickMark val="none"/>
        <c:tickLblPos val="nextTo"/>
        <c:crossAx val="379852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Sheet1!$A$2:$A$15</c:f>
              <c:strCache>
                <c:ptCount val="14"/>
                <c:pt idx="0">
                  <c:v>BRONX HS OF SCIENCE</c:v>
                </c:pt>
                <c:pt idx="1">
                  <c:v>BRONX LEADERSHIP ACADEMY</c:v>
                </c:pt>
                <c:pt idx="2">
                  <c:v>M.S./H.S. 270</c:v>
                </c:pt>
                <c:pt idx="3">
                  <c:v>HS OF AMERICAN STUDIES</c:v>
                </c:pt>
                <c:pt idx="4">
                  <c:v>JAMES MONROE HS CAMPUS ANNEX</c:v>
                </c:pt>
                <c:pt idx="5">
                  <c:v>EAGLE ACADEMY FOR YOUNG MEN</c:v>
                </c:pt>
                <c:pt idx="6">
                  <c:v>BATHGATE HS</c:v>
                </c:pt>
                <c:pt idx="7">
                  <c:v>HERBERT H. LEHMAN HS</c:v>
                </c:pt>
                <c:pt idx="8">
                  <c:v>DEWITT CLINTON HS</c:v>
                </c:pt>
                <c:pt idx="9">
                  <c:v>BRONX HS FOR THE VISUAL ARTS</c:v>
                </c:pt>
                <c:pt idx="10">
                  <c:v>EVANDER CHILDS HS</c:v>
                </c:pt>
                <c:pt idx="11">
                  <c:v>MORRIS HS</c:v>
                </c:pt>
                <c:pt idx="12">
                  <c:v>HS OF LAW, GOV'T &amp; JUSTICE</c:v>
                </c:pt>
                <c:pt idx="13">
                  <c:v>MOTT HAVEN EDUCATIONAL CAMPUS</c:v>
                </c:pt>
              </c:strCache>
            </c:strRef>
          </c:cat>
          <c:val>
            <c:numRef>
              <c:f>Sheet1!$B$2:$B$15</c:f>
              <c:numCache>
                <c:formatCode>0%</c:formatCode>
                <c:ptCount val="14"/>
                <c:pt idx="0">
                  <c:v>1.33</c:v>
                </c:pt>
                <c:pt idx="1">
                  <c:v>1.26</c:v>
                </c:pt>
                <c:pt idx="2">
                  <c:v>1.24</c:v>
                </c:pt>
                <c:pt idx="3">
                  <c:v>1.19</c:v>
                </c:pt>
                <c:pt idx="4">
                  <c:v>1.1599999999999999</c:v>
                </c:pt>
                <c:pt idx="5">
                  <c:v>1.1399999999999999</c:v>
                </c:pt>
                <c:pt idx="6">
                  <c:v>1.1299999999999999</c:v>
                </c:pt>
                <c:pt idx="7">
                  <c:v>1.0900000000000001</c:v>
                </c:pt>
                <c:pt idx="8">
                  <c:v>1.0900000000000001</c:v>
                </c:pt>
                <c:pt idx="9">
                  <c:v>1.07</c:v>
                </c:pt>
                <c:pt idx="10">
                  <c:v>1.06</c:v>
                </c:pt>
                <c:pt idx="11">
                  <c:v>1.05</c:v>
                </c:pt>
                <c:pt idx="12">
                  <c:v>1.03</c:v>
                </c:pt>
                <c:pt idx="13">
                  <c:v>1.03</c:v>
                </c:pt>
              </c:numCache>
            </c:numRef>
          </c:val>
        </c:ser>
        <c:dLbls>
          <c:showLegendKey val="0"/>
          <c:showVal val="0"/>
          <c:showCatName val="0"/>
          <c:showSerName val="0"/>
          <c:showPercent val="0"/>
          <c:showBubbleSize val="0"/>
        </c:dLbls>
        <c:gapWidth val="150"/>
        <c:axId val="8604672"/>
        <c:axId val="8610560"/>
      </c:barChart>
      <c:catAx>
        <c:axId val="8604672"/>
        <c:scaling>
          <c:orientation val="minMax"/>
        </c:scaling>
        <c:delete val="0"/>
        <c:axPos val="b"/>
        <c:majorTickMark val="out"/>
        <c:minorTickMark val="none"/>
        <c:tickLblPos val="nextTo"/>
        <c:crossAx val="8610560"/>
        <c:crosses val="autoZero"/>
        <c:auto val="1"/>
        <c:lblAlgn val="ctr"/>
        <c:lblOffset val="100"/>
        <c:noMultiLvlLbl val="0"/>
      </c:catAx>
      <c:valAx>
        <c:axId val="8610560"/>
        <c:scaling>
          <c:orientation val="minMax"/>
        </c:scaling>
        <c:delete val="0"/>
        <c:axPos val="l"/>
        <c:numFmt formatCode="0%" sourceLinked="1"/>
        <c:majorTickMark val="out"/>
        <c:minorTickMark val="none"/>
        <c:tickLblPos val="nextTo"/>
        <c:crossAx val="8604672"/>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Bronx!$A$34:$A$37</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Bronx!$B$34:$B$37</c:f>
              <c:numCache>
                <c:formatCode>#,##0</c:formatCode>
                <c:ptCount val="4"/>
                <c:pt idx="0" formatCode="General">
                  <c:v>640</c:v>
                </c:pt>
                <c:pt idx="1">
                  <c:v>1275</c:v>
                </c:pt>
                <c:pt idx="2">
                  <c:v>2123</c:v>
                </c:pt>
                <c:pt idx="3" formatCode="General">
                  <c:v>352</c:v>
                </c:pt>
              </c:numCache>
            </c:numRef>
          </c:val>
        </c:ser>
        <c:dLbls>
          <c:showLegendKey val="0"/>
          <c:showVal val="0"/>
          <c:showCatName val="0"/>
          <c:showSerName val="0"/>
          <c:showPercent val="0"/>
          <c:showBubbleSize val="0"/>
        </c:dLbls>
        <c:gapWidth val="150"/>
        <c:axId val="8624384"/>
        <c:axId val="8634368"/>
      </c:barChart>
      <c:catAx>
        <c:axId val="8624384"/>
        <c:scaling>
          <c:orientation val="minMax"/>
        </c:scaling>
        <c:delete val="0"/>
        <c:axPos val="b"/>
        <c:majorTickMark val="out"/>
        <c:minorTickMark val="none"/>
        <c:tickLblPos val="nextTo"/>
        <c:crossAx val="8634368"/>
        <c:crosses val="autoZero"/>
        <c:auto val="1"/>
        <c:lblAlgn val="ctr"/>
        <c:lblOffset val="100"/>
        <c:noMultiLvlLbl val="0"/>
      </c:catAx>
      <c:valAx>
        <c:axId val="8634368"/>
        <c:scaling>
          <c:orientation val="minMax"/>
        </c:scaling>
        <c:delete val="0"/>
        <c:axPos val="l"/>
        <c:numFmt formatCode="General" sourceLinked="1"/>
        <c:majorTickMark val="out"/>
        <c:minorTickMark val="none"/>
        <c:tickLblPos val="nextTo"/>
        <c:crossAx val="8624384"/>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8644096"/>
        <c:axId val="8645632"/>
      </c:barChart>
      <c:catAx>
        <c:axId val="8644096"/>
        <c:scaling>
          <c:orientation val="minMax"/>
        </c:scaling>
        <c:delete val="0"/>
        <c:axPos val="b"/>
        <c:majorTickMark val="out"/>
        <c:minorTickMark val="none"/>
        <c:tickLblPos val="nextTo"/>
        <c:txPr>
          <a:bodyPr/>
          <a:lstStyle/>
          <a:p>
            <a:pPr>
              <a:defRPr sz="1200"/>
            </a:pPr>
            <a:endParaRPr lang="en-US"/>
          </a:p>
        </c:txPr>
        <c:crossAx val="8645632"/>
        <c:crosses val="autoZero"/>
        <c:auto val="1"/>
        <c:lblAlgn val="ctr"/>
        <c:lblOffset val="100"/>
        <c:noMultiLvlLbl val="0"/>
      </c:catAx>
      <c:valAx>
        <c:axId val="8645632"/>
        <c:scaling>
          <c:orientation val="minMax"/>
        </c:scaling>
        <c:delete val="0"/>
        <c:axPos val="l"/>
        <c:numFmt formatCode="#,##0" sourceLinked="1"/>
        <c:majorTickMark val="out"/>
        <c:minorTickMark val="none"/>
        <c:tickLblPos val="nextTo"/>
        <c:crossAx val="864409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8661632"/>
        <c:axId val="8679808"/>
      </c:barChart>
      <c:catAx>
        <c:axId val="8661632"/>
        <c:scaling>
          <c:orientation val="minMax"/>
        </c:scaling>
        <c:delete val="0"/>
        <c:axPos val="b"/>
        <c:majorTickMark val="out"/>
        <c:minorTickMark val="none"/>
        <c:tickLblPos val="nextTo"/>
        <c:txPr>
          <a:bodyPr/>
          <a:lstStyle/>
          <a:p>
            <a:pPr>
              <a:defRPr sz="1200"/>
            </a:pPr>
            <a:endParaRPr lang="en-US"/>
          </a:p>
        </c:txPr>
        <c:crossAx val="8679808"/>
        <c:crosses val="autoZero"/>
        <c:auto val="1"/>
        <c:lblAlgn val="ctr"/>
        <c:lblOffset val="100"/>
        <c:noMultiLvlLbl val="0"/>
      </c:catAx>
      <c:valAx>
        <c:axId val="8679808"/>
        <c:scaling>
          <c:orientation val="minMax"/>
          <c:max val="20000"/>
        </c:scaling>
        <c:delete val="0"/>
        <c:axPos val="l"/>
        <c:numFmt formatCode="#,##0" sourceLinked="1"/>
        <c:majorTickMark val="out"/>
        <c:minorTickMark val="none"/>
        <c:tickLblPos val="nextTo"/>
        <c:crossAx val="866163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441491688538932E-2"/>
          <c:y val="5.053791138561211E-2"/>
          <c:w val="0.85170122484689414"/>
          <c:h val="0.80237137644039846"/>
        </c:manualLayout>
      </c:layout>
      <c:lineChart>
        <c:grouping val="standard"/>
        <c:varyColors val="0"/>
        <c:ser>
          <c:idx val="0"/>
          <c:order val="0"/>
          <c:tx>
            <c:strRef>
              <c:f>'Macintosh HD:Users:peterdalmasy:Desktop:Class Size Matters:Class Size Data:Class Size:Short term CS Data:District Data:[D11 class sizes upd. 2013-14.xlsx]D11 charts'!$A$3</c:f>
              <c:strCache>
                <c:ptCount val="1"/>
                <c:pt idx="0">
                  <c:v>D 11</c:v>
                </c:pt>
              </c:strCache>
            </c:strRef>
          </c:tx>
          <c:spPr>
            <a:ln>
              <a:solidFill>
                <a:schemeClr val="tx1"/>
              </a:solidFill>
            </a:ln>
          </c:spPr>
          <c:marker>
            <c:symbol val="none"/>
          </c:marker>
          <c:dLbls>
            <c:dLbl>
              <c:idx val="0"/>
              <c:layout>
                <c:manualLayout>
                  <c:x val="-4.1666666666666796E-3"/>
                  <c:y val="-2.7261462205700124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charts'!$B$3:$I$3</c:f>
              <c:numCache>
                <c:formatCode>General</c:formatCode>
                <c:ptCount val="8"/>
                <c:pt idx="0">
                  <c:v>22</c:v>
                </c:pt>
                <c:pt idx="1">
                  <c:v>21.7</c:v>
                </c:pt>
                <c:pt idx="2">
                  <c:v>22.303088803088801</c:v>
                </c:pt>
                <c:pt idx="3">
                  <c:v>23.26510721247562</c:v>
                </c:pt>
                <c:pt idx="4">
                  <c:v>23.792490118577071</c:v>
                </c:pt>
                <c:pt idx="5">
                  <c:v>24.3</c:v>
                </c:pt>
                <c:pt idx="6">
                  <c:v>25.1</c:v>
                </c:pt>
                <c:pt idx="7">
                  <c:v>25.44</c:v>
                </c:pt>
              </c:numCache>
            </c:numRef>
          </c:val>
          <c:smooth val="0"/>
        </c:ser>
        <c:ser>
          <c:idx val="1"/>
          <c:order val="1"/>
          <c:tx>
            <c:strRef>
              <c:f>'Macintosh HD:Users:peterdalmasy:Desktop:Class Size Matters:Class Size Data:Class Size:Short term CS Data:District Data:[D11 class sizes upd. 2013-14.xlsx]D11 charts'!$A$4</c:f>
              <c:strCache>
                <c:ptCount val="1"/>
                <c:pt idx="0">
                  <c:v>citywide actual</c:v>
                </c:pt>
              </c:strCache>
            </c:strRef>
          </c:tx>
          <c:spPr>
            <a:ln>
              <a:solidFill>
                <a:srgbClr val="FF0000"/>
              </a:solidFill>
            </a:ln>
          </c:spPr>
          <c:marker>
            <c:symbol val="none"/>
          </c:marker>
          <c:dLbls>
            <c:dLbl>
              <c:idx val="0"/>
              <c:layout>
                <c:manualLayout>
                  <c:x val="-1.1111111111111124E-2"/>
                  <c:y val="-2.2304832713754646E-2"/>
                </c:manualLayout>
              </c:layout>
              <c:showLegendKey val="0"/>
              <c:showVal val="1"/>
              <c:showCatName val="0"/>
              <c:showSerName val="0"/>
              <c:showPercent val="0"/>
              <c:showBubbleSize val="0"/>
            </c:dLbl>
            <c:dLbl>
              <c:idx val="6"/>
              <c:layout>
                <c:manualLayout>
                  <c:x val="0"/>
                  <c:y val="1.4869888475836431E-2"/>
                </c:manualLayout>
              </c:layout>
              <c:showLegendKey val="0"/>
              <c:showVal val="1"/>
              <c:showCatName val="0"/>
              <c:showSerName val="0"/>
              <c:showPercent val="0"/>
              <c:showBubbleSize val="0"/>
            </c:dLbl>
            <c:numFmt formatCode="#,##0.0" sourceLinked="0"/>
            <c:txPr>
              <a:bodyPr/>
              <a:lstStyle/>
              <a:p>
                <a:pPr>
                  <a:defRPr sz="1400"/>
                </a:pPr>
                <a:endParaRPr lang="en-US"/>
              </a:p>
            </c:txPr>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charts'!$B$4:$I$4</c:f>
              <c:numCache>
                <c:formatCode>General</c:formatCode>
                <c:ptCount val="8"/>
                <c:pt idx="0">
                  <c:v>21</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Data:[D11 class sizes upd. 2013-14.xlsx]D11 charts'!$A$5</c:f>
              <c:strCache>
                <c:ptCount val="1"/>
                <c:pt idx="0">
                  <c:v>C4E target</c:v>
                </c:pt>
              </c:strCache>
            </c:strRef>
          </c:tx>
          <c:spPr>
            <a:ln>
              <a:solidFill>
                <a:srgbClr val="008000"/>
              </a:solidFill>
            </a:ln>
          </c:spPr>
          <c:marker>
            <c:symbol val="none"/>
          </c:marker>
          <c:dLbls>
            <c:dLbl>
              <c:idx val="0"/>
              <c:layout/>
              <c:tx>
                <c:rich>
                  <a:bodyPr/>
                  <a:lstStyle/>
                  <a:p>
                    <a:r>
                      <a:rPr lang="en-US" smtClean="0"/>
                      <a:t>21.0</a:t>
                    </a:r>
                    <a:endParaRPr lang="en-US"/>
                  </a:p>
                </c:rich>
              </c:tx>
              <c:dLblPos val="b"/>
              <c:showLegendKey val="0"/>
              <c:showVal val="1"/>
              <c:showCatName val="0"/>
              <c:showSerName val="0"/>
              <c:showPercent val="0"/>
              <c:showBubbleSize val="0"/>
            </c:dLbl>
            <c:txPr>
              <a:bodyPr/>
              <a:lstStyle/>
              <a:p>
                <a:pPr>
                  <a:defRPr sz="1400"/>
                </a:pPr>
                <a:endParaRPr lang="en-US"/>
              </a:p>
            </c:txPr>
            <c:dLblPos val="b"/>
            <c:showLegendKey val="0"/>
            <c:showVal val="1"/>
            <c:showCatName val="0"/>
            <c:showSerName val="0"/>
            <c:showPercent val="0"/>
            <c:showBubbleSize val="0"/>
            <c:showLeaderLines val="0"/>
          </c:dLbls>
          <c:cat>
            <c:strRef>
              <c:f>'Macintosh HD:Users:peterdalmasy:Desktop:Class Size Matters:Class Size Data:Class Size:Short term CS Data:District Data:[D11 class sizes upd. 2013-14.xlsx]D11 charts'!$B$2:$I$2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Data:[D11 class sizes upd. 2013-14.xlsx]D11 charts'!$B$5:$I$5</c:f>
              <c:numCache>
                <c:formatCode>General</c:formatCode>
                <c:ptCount val="8"/>
                <c:pt idx="0">
                  <c:v>21</c:v>
                </c:pt>
                <c:pt idx="1">
                  <c:v>20.7</c:v>
                </c:pt>
                <c:pt idx="2">
                  <c:v>20.5</c:v>
                </c:pt>
                <c:pt idx="3">
                  <c:v>20.3</c:v>
                </c:pt>
                <c:pt idx="4">
                  <c:v>20.100000000000001</c:v>
                </c:pt>
                <c:pt idx="5">
                  <c:v>19.899999999999999</c:v>
                </c:pt>
                <c:pt idx="6">
                  <c:v>19.899999999999999</c:v>
                </c:pt>
                <c:pt idx="7">
                  <c:v>19.899999999999999</c:v>
                </c:pt>
              </c:numCache>
            </c:numRef>
          </c:val>
          <c:smooth val="0"/>
        </c:ser>
        <c:dLbls>
          <c:showLegendKey val="0"/>
          <c:showVal val="0"/>
          <c:showCatName val="0"/>
          <c:showSerName val="0"/>
          <c:showPercent val="0"/>
          <c:showBubbleSize val="0"/>
        </c:dLbls>
        <c:marker val="1"/>
        <c:smooth val="0"/>
        <c:axId val="156938240"/>
        <c:axId val="156940544"/>
      </c:lineChart>
      <c:catAx>
        <c:axId val="156938240"/>
        <c:scaling>
          <c:orientation val="minMax"/>
        </c:scaling>
        <c:delete val="0"/>
        <c:axPos val="b"/>
        <c:majorTickMark val="none"/>
        <c:minorTickMark val="none"/>
        <c:tickLblPos val="nextTo"/>
        <c:txPr>
          <a:bodyPr rot="-2700000"/>
          <a:lstStyle/>
          <a:p>
            <a:pPr>
              <a:defRPr/>
            </a:pPr>
            <a:endParaRPr lang="en-US"/>
          </a:p>
        </c:txPr>
        <c:crossAx val="156940544"/>
        <c:crosses val="autoZero"/>
        <c:auto val="1"/>
        <c:lblAlgn val="ctr"/>
        <c:lblOffset val="100"/>
        <c:noMultiLvlLbl val="0"/>
      </c:catAx>
      <c:valAx>
        <c:axId val="156940544"/>
        <c:scaling>
          <c:orientation val="minMax"/>
          <c:max val="26"/>
          <c:min val="19"/>
        </c:scaling>
        <c:delete val="0"/>
        <c:axPos val="l"/>
        <c:title>
          <c:tx>
            <c:rich>
              <a:bodyPr/>
              <a:lstStyle/>
              <a:p>
                <a:pPr>
                  <a:defRPr/>
                </a:pPr>
                <a:r>
                  <a:rPr lang="en-US"/>
                  <a:t>Students per class</a:t>
                </a:r>
              </a:p>
            </c:rich>
          </c:tx>
          <c:layout/>
          <c:overlay val="0"/>
        </c:title>
        <c:numFmt formatCode="0" sourceLinked="0"/>
        <c:majorTickMark val="none"/>
        <c:minorTickMark val="none"/>
        <c:tickLblPos val="nextTo"/>
        <c:crossAx val="156938240"/>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3.6424759405074364E-2"/>
          <c:y val="2.9308409646389946E-2"/>
          <c:w val="0.87386668853893268"/>
          <c:h val="0.90751403006367293"/>
        </c:manualLayout>
      </c:layout>
      <c:lineChart>
        <c:grouping val="standard"/>
        <c:varyColors val="0"/>
        <c:ser>
          <c:idx val="0"/>
          <c:order val="0"/>
          <c:tx>
            <c:strRef>
              <c:f>'D11'!$A$10</c:f>
              <c:strCache>
                <c:ptCount val="1"/>
                <c:pt idx="0">
                  <c:v>D11</c:v>
                </c:pt>
              </c:strCache>
            </c:strRef>
          </c:tx>
          <c:spPr>
            <a:ln>
              <a:solidFill>
                <a:schemeClr val="tx1"/>
              </a:solidFill>
            </a:ln>
          </c:spPr>
          <c:marker>
            <c:symbol val="none"/>
          </c:marker>
          <c:dLbls>
            <c:numFmt formatCode="#,##0.0" sourceLinked="0"/>
            <c:txPr>
              <a:bodyPr/>
              <a:lstStyle/>
              <a:p>
                <a:pPr>
                  <a:defRPr sz="1400"/>
                </a:pPr>
                <a:endParaRPr lang="en-US"/>
              </a:p>
            </c:txPr>
            <c:dLblPos val="b"/>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'D11'!$B$10:$I$10</c:f>
              <c:numCache>
                <c:formatCode>General</c:formatCode>
                <c:ptCount val="8"/>
                <c:pt idx="0">
                  <c:v>26.3</c:v>
                </c:pt>
                <c:pt idx="1">
                  <c:v>26</c:v>
                </c:pt>
                <c:pt idx="2" formatCode="0.0">
                  <c:v>26.581308411214948</c:v>
                </c:pt>
                <c:pt idx="3" formatCode="0.0">
                  <c:v>26.675422138836769</c:v>
                </c:pt>
                <c:pt idx="4" formatCode="0.0">
                  <c:v>26.9</c:v>
                </c:pt>
                <c:pt idx="5">
                  <c:v>27.2</c:v>
                </c:pt>
                <c:pt idx="6">
                  <c:v>27.4</c:v>
                </c:pt>
                <c:pt idx="7">
                  <c:v>27.55</c:v>
                </c:pt>
              </c:numCache>
            </c:numRef>
          </c:val>
          <c:smooth val="0"/>
        </c:ser>
        <c:ser>
          <c:idx val="1"/>
          <c:order val="1"/>
          <c:tx>
            <c:strRef>
              <c:f>'D11'!$A$11</c:f>
              <c:strCache>
                <c:ptCount val="1"/>
                <c:pt idx="0">
                  <c:v>citywide</c:v>
                </c:pt>
              </c:strCache>
            </c:strRef>
          </c:tx>
          <c:spPr>
            <a:ln>
              <a:solidFill>
                <a:srgbClr val="FF0000"/>
              </a:solidFill>
            </a:ln>
          </c:spPr>
          <c:marker>
            <c:symbol val="none"/>
          </c:marker>
          <c:dLbls>
            <c:dLbl>
              <c:idx val="4"/>
              <c:layout>
                <c:manualLayout>
                  <c:x val="1.3888888888888889E-3"/>
                  <c:y val="1.8650806138611784E-2"/>
                </c:manualLayout>
              </c:layout>
              <c:showLegendKey val="0"/>
              <c:showVal val="1"/>
              <c:showCatName val="0"/>
              <c:showSerName val="0"/>
              <c:showPercent val="0"/>
              <c:showBubbleSize val="0"/>
            </c:dLbl>
            <c:dLbl>
              <c:idx val="5"/>
              <c:layout>
                <c:manualLayout>
                  <c:x val="0"/>
                  <c:y val="1.5986405261667242E-2"/>
                </c:manualLayout>
              </c:layout>
              <c:showLegendKey val="0"/>
              <c:showVal val="1"/>
              <c:showCatName val="0"/>
              <c:showSerName val="0"/>
              <c:showPercent val="0"/>
              <c:showBubbleSize val="0"/>
            </c:dLbl>
            <c:dLbl>
              <c:idx val="6"/>
              <c:layout>
                <c:manualLayout>
                  <c:x val="-4.1666666666666666E-3"/>
                  <c:y val="3.197281052333448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'D11'!$B$11:$I$11</c:f>
              <c:numCache>
                <c:formatCode>General</c:formatCode>
                <c:ptCount val="8"/>
                <c:pt idx="0">
                  <c:v>25.6</c:v>
                </c:pt>
                <c:pt idx="1">
                  <c:v>24.8</c:v>
                </c:pt>
                <c:pt idx="2">
                  <c:v>25.3</c:v>
                </c:pt>
                <c:pt idx="3">
                  <c:v>25.8</c:v>
                </c:pt>
                <c:pt idx="4">
                  <c:v>26.3</c:v>
                </c:pt>
                <c:pt idx="5">
                  <c:v>26.6</c:v>
                </c:pt>
                <c:pt idx="6">
                  <c:v>26.7</c:v>
                </c:pt>
                <c:pt idx="7">
                  <c:v>26.8</c:v>
                </c:pt>
              </c:numCache>
            </c:numRef>
          </c:val>
          <c:smooth val="0"/>
        </c:ser>
        <c:ser>
          <c:idx val="2"/>
          <c:order val="2"/>
          <c:tx>
            <c:strRef>
              <c:f>'D11'!$A$12</c:f>
              <c:strCache>
                <c:ptCount val="1"/>
                <c:pt idx="0">
                  <c:v>C4E goals</c:v>
                </c:pt>
              </c:strCache>
            </c:strRef>
          </c:tx>
          <c:spPr>
            <a:ln>
              <a:solidFill>
                <a:srgbClr val="008000"/>
              </a:solidFill>
            </a:ln>
          </c:spPr>
          <c:marker>
            <c:symbol val="none"/>
          </c:marker>
          <c:dLbls>
            <c:dLbl>
              <c:idx val="0"/>
              <c:layout>
                <c:manualLayout>
                  <c:x val="-2.0833333333333332E-2"/>
                  <c:y val="5.5952418415835301E-2"/>
                </c:manualLayout>
              </c:layout>
              <c:showLegendKey val="0"/>
              <c:showVal val="1"/>
              <c:showCatName val="0"/>
              <c:showSerName val="0"/>
              <c:showPercent val="0"/>
              <c:showBubbleSize val="0"/>
            </c:dLbl>
            <c:dLbl>
              <c:idx val="5"/>
              <c:layout>
                <c:manualLayout>
                  <c:x val="0"/>
                  <c:y val="-2.9308409646389848E-2"/>
                </c:manualLayout>
              </c:layout>
              <c:showLegendKey val="0"/>
              <c:showVal val="1"/>
              <c:showCatName val="0"/>
              <c:showSerName val="0"/>
              <c:showPercent val="0"/>
              <c:showBubbleSize val="0"/>
            </c:dLbl>
            <c:dLbl>
              <c:idx val="6"/>
              <c:layout>
                <c:manualLayout>
                  <c:x val="2.7777777777777779E-3"/>
                  <c:y val="-2.9308409646389848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'D11'!$B$9:$I$9</c:f>
              <c:strCache>
                <c:ptCount val="8"/>
                <c:pt idx="0">
                  <c:v>2006-7</c:v>
                </c:pt>
                <c:pt idx="1">
                  <c:v>2007-8</c:v>
                </c:pt>
                <c:pt idx="2">
                  <c:v>2008-9</c:v>
                </c:pt>
                <c:pt idx="3">
                  <c:v>2009-10</c:v>
                </c:pt>
                <c:pt idx="4">
                  <c:v>2010-2011</c:v>
                </c:pt>
                <c:pt idx="5">
                  <c:v>2011-2012</c:v>
                </c:pt>
                <c:pt idx="6">
                  <c:v>2012-13</c:v>
                </c:pt>
                <c:pt idx="7">
                  <c:v>2013-14</c:v>
                </c:pt>
              </c:strCache>
            </c:strRef>
          </c:cat>
          <c:val>
            <c:numRef>
              <c:f>'D11'!$B$12:$I$12</c:f>
              <c:numCache>
                <c:formatCode>General</c:formatCode>
                <c:ptCount val="8"/>
                <c:pt idx="0">
                  <c:v>25.6</c:v>
                </c:pt>
                <c:pt idx="1">
                  <c:v>25.1</c:v>
                </c:pt>
                <c:pt idx="2">
                  <c:v>24.6</c:v>
                </c:pt>
                <c:pt idx="3">
                  <c:v>23.8</c:v>
                </c:pt>
                <c:pt idx="4">
                  <c:v>23.3</c:v>
                </c:pt>
                <c:pt idx="5">
                  <c:v>22.9</c:v>
                </c:pt>
                <c:pt idx="6">
                  <c:v>22.9</c:v>
                </c:pt>
                <c:pt idx="7">
                  <c:v>22.9</c:v>
                </c:pt>
              </c:numCache>
            </c:numRef>
          </c:val>
          <c:smooth val="0"/>
        </c:ser>
        <c:dLbls>
          <c:showLegendKey val="0"/>
          <c:showVal val="0"/>
          <c:showCatName val="0"/>
          <c:showSerName val="0"/>
          <c:showPercent val="0"/>
          <c:showBubbleSize val="0"/>
        </c:dLbls>
        <c:marker val="1"/>
        <c:smooth val="0"/>
        <c:axId val="157612288"/>
        <c:axId val="158539776"/>
      </c:lineChart>
      <c:catAx>
        <c:axId val="157612288"/>
        <c:scaling>
          <c:orientation val="minMax"/>
        </c:scaling>
        <c:delete val="0"/>
        <c:axPos val="b"/>
        <c:majorTickMark val="out"/>
        <c:minorTickMark val="none"/>
        <c:tickLblPos val="nextTo"/>
        <c:crossAx val="158539776"/>
        <c:crosses val="autoZero"/>
        <c:auto val="1"/>
        <c:lblAlgn val="ctr"/>
        <c:lblOffset val="100"/>
        <c:noMultiLvlLbl val="0"/>
      </c:catAx>
      <c:valAx>
        <c:axId val="158539776"/>
        <c:scaling>
          <c:orientation val="minMax"/>
          <c:min val="22"/>
        </c:scaling>
        <c:delete val="0"/>
        <c:axPos val="l"/>
        <c:numFmt formatCode="General" sourceLinked="1"/>
        <c:majorTickMark val="out"/>
        <c:minorTickMark val="none"/>
        <c:tickLblPos val="nextTo"/>
        <c:crossAx val="157612288"/>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0"/>
              <c:layout>
                <c:manualLayout>
                  <c:x val="-4.5084035577338802E-3"/>
                  <c:y val="5.3097332799727594E-2"/>
                </c:manualLayout>
              </c:layout>
              <c:numFmt formatCode="#,##0.0" sourceLinked="0"/>
              <c:spPr/>
              <c:txPr>
                <a:bodyPr/>
                <a:lstStyle/>
                <a:p>
                  <a:pPr>
                    <a:defRPr sz="1400"/>
                  </a:pPr>
                  <a:endParaRPr lang="en-US"/>
                </a:p>
              </c:txPr>
              <c:showLegendKey val="0"/>
              <c:showVal val="1"/>
              <c:showCatName val="0"/>
              <c:showSerName val="0"/>
              <c:showPercent val="0"/>
              <c:showBubbleSize val="0"/>
            </c:dLbl>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163485184"/>
        <c:axId val="163486720"/>
      </c:lineChart>
      <c:catAx>
        <c:axId val="163485184"/>
        <c:scaling>
          <c:orientation val="minMax"/>
        </c:scaling>
        <c:delete val="0"/>
        <c:axPos val="b"/>
        <c:majorTickMark val="out"/>
        <c:minorTickMark val="none"/>
        <c:tickLblPos val="nextTo"/>
        <c:txPr>
          <a:bodyPr/>
          <a:lstStyle/>
          <a:p>
            <a:pPr>
              <a:defRPr sz="1200"/>
            </a:pPr>
            <a:endParaRPr lang="en-US"/>
          </a:p>
        </c:txPr>
        <c:crossAx val="163486720"/>
        <c:crosses val="autoZero"/>
        <c:auto val="1"/>
        <c:lblAlgn val="ctr"/>
        <c:lblOffset val="100"/>
        <c:noMultiLvlLbl val="0"/>
      </c:catAx>
      <c:valAx>
        <c:axId val="163486720"/>
        <c:scaling>
          <c:orientation val="minMax"/>
          <c:min val="24"/>
        </c:scaling>
        <c:delete val="0"/>
        <c:axPos val="l"/>
        <c:numFmt formatCode="General" sourceLinked="1"/>
        <c:majorTickMark val="out"/>
        <c:minorTickMark val="none"/>
        <c:tickLblPos val="nextTo"/>
        <c:txPr>
          <a:bodyPr/>
          <a:lstStyle/>
          <a:p>
            <a:pPr>
              <a:defRPr sz="1200"/>
            </a:pPr>
            <a:endParaRPr lang="en-US"/>
          </a:p>
        </c:txPr>
        <c:crossAx val="163485184"/>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Sheet9!$B$1:$B$17</c:f>
              <c:strCache>
                <c:ptCount val="17"/>
                <c:pt idx="0">
                  <c:v>P.S. 112 BRONXWOOD</c:v>
                </c:pt>
                <c:pt idx="1">
                  <c:v>P.S. 096 RICHARD RODGERS</c:v>
                </c:pt>
                <c:pt idx="2">
                  <c:v>P.S. 078 ANNE HUTCHINSON</c:v>
                </c:pt>
                <c:pt idx="3">
                  <c:v>P.S. 103 HECTOR FONTANEZ</c:v>
                </c:pt>
                <c:pt idx="4">
                  <c:v>PS/MS 194</c:v>
                </c:pt>
                <c:pt idx="5">
                  <c:v>P.S. 087 BRONX</c:v>
                </c:pt>
                <c:pt idx="6">
                  <c:v>P.S. 016 WAKEFIELD</c:v>
                </c:pt>
                <c:pt idx="7">
                  <c:v>P.S. 019 JUDITH K. WEISS</c:v>
                </c:pt>
                <c:pt idx="8">
                  <c:v>P.S. 076 THE BENNINGTON SCHOOL</c:v>
                </c:pt>
                <c:pt idx="9">
                  <c:v>P.S. 083 DONALD HERTZ</c:v>
                </c:pt>
                <c:pt idx="10">
                  <c:v>P.S. 105 SEN ABRAHAM BERNSTEIN</c:v>
                </c:pt>
                <c:pt idx="11">
                  <c:v>BAYCHESTER ACADEMY</c:v>
                </c:pt>
                <c:pt idx="12">
                  <c:v>P.S. 175 CITY ISLAND</c:v>
                </c:pt>
                <c:pt idx="13">
                  <c:v>PS/MS 194</c:v>
                </c:pt>
                <c:pt idx="14">
                  <c:v>P.S. 041 GUN HILL ROAD</c:v>
                </c:pt>
                <c:pt idx="15">
                  <c:v>P.S. 068 BRONX</c:v>
                </c:pt>
                <c:pt idx="16">
                  <c:v>P.S. 021 Philip H. Sheridan</c:v>
                </c:pt>
              </c:strCache>
            </c:strRef>
          </c:cat>
          <c:val>
            <c:numRef>
              <c:f>Sheet9!$C$1:$C$17</c:f>
              <c:numCache>
                <c:formatCode>0</c:formatCode>
                <c:ptCount val="17"/>
                <c:pt idx="0">
                  <c:v>45</c:v>
                </c:pt>
                <c:pt idx="1">
                  <c:v>29</c:v>
                </c:pt>
                <c:pt idx="2">
                  <c:v>26.2</c:v>
                </c:pt>
                <c:pt idx="3">
                  <c:v>26</c:v>
                </c:pt>
                <c:pt idx="4">
                  <c:v>26</c:v>
                </c:pt>
                <c:pt idx="5">
                  <c:v>25.8</c:v>
                </c:pt>
                <c:pt idx="6">
                  <c:v>25</c:v>
                </c:pt>
                <c:pt idx="7">
                  <c:v>25</c:v>
                </c:pt>
                <c:pt idx="8">
                  <c:v>25</c:v>
                </c:pt>
                <c:pt idx="9">
                  <c:v>25</c:v>
                </c:pt>
                <c:pt idx="10">
                  <c:v>25</c:v>
                </c:pt>
                <c:pt idx="11">
                  <c:v>25</c:v>
                </c:pt>
                <c:pt idx="12">
                  <c:v>25</c:v>
                </c:pt>
                <c:pt idx="13">
                  <c:v>25</c:v>
                </c:pt>
                <c:pt idx="14">
                  <c:v>24.8</c:v>
                </c:pt>
                <c:pt idx="15">
                  <c:v>24.7</c:v>
                </c:pt>
                <c:pt idx="16">
                  <c:v>24.6</c:v>
                </c:pt>
              </c:numCache>
            </c:numRef>
          </c:val>
        </c:ser>
        <c:dLbls>
          <c:showLegendKey val="0"/>
          <c:showVal val="0"/>
          <c:showCatName val="0"/>
          <c:showSerName val="0"/>
          <c:showPercent val="0"/>
          <c:showBubbleSize val="0"/>
        </c:dLbls>
        <c:gapWidth val="150"/>
        <c:axId val="184870784"/>
        <c:axId val="185118720"/>
      </c:barChart>
      <c:catAx>
        <c:axId val="184870784"/>
        <c:scaling>
          <c:orientation val="minMax"/>
        </c:scaling>
        <c:delete val="0"/>
        <c:axPos val="b"/>
        <c:majorTickMark val="out"/>
        <c:minorTickMark val="none"/>
        <c:tickLblPos val="nextTo"/>
        <c:crossAx val="185118720"/>
        <c:crosses val="autoZero"/>
        <c:auto val="1"/>
        <c:lblAlgn val="ctr"/>
        <c:lblOffset val="100"/>
        <c:noMultiLvlLbl val="0"/>
      </c:catAx>
      <c:valAx>
        <c:axId val="185118720"/>
        <c:scaling>
          <c:orientation val="minMax"/>
        </c:scaling>
        <c:delete val="0"/>
        <c:axPos val="l"/>
        <c:numFmt formatCode="0" sourceLinked="1"/>
        <c:majorTickMark val="out"/>
        <c:minorTickMark val="none"/>
        <c:tickLblPos val="nextTo"/>
        <c:crossAx val="18487078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Sheet9!$D$24:$D$26</c:f>
              <c:strCache>
                <c:ptCount val="3"/>
                <c:pt idx="0">
                  <c:v>P.S. 096 RICHARD RODGERS</c:v>
                </c:pt>
                <c:pt idx="1">
                  <c:v>P.S. 097 BRONX</c:v>
                </c:pt>
                <c:pt idx="2">
                  <c:v>P.S. 112 BRONXWOOD</c:v>
                </c:pt>
              </c:strCache>
            </c:strRef>
          </c:cat>
          <c:val>
            <c:numRef>
              <c:f>Sheet9!$E$24:$E$26</c:f>
              <c:numCache>
                <c:formatCode>0</c:formatCode>
                <c:ptCount val="3"/>
                <c:pt idx="0">
                  <c:v>32.299999999999997</c:v>
                </c:pt>
                <c:pt idx="1">
                  <c:v>32</c:v>
                </c:pt>
                <c:pt idx="2">
                  <c:v>32</c:v>
                </c:pt>
              </c:numCache>
            </c:numRef>
          </c:val>
        </c:ser>
        <c:dLbls>
          <c:showLegendKey val="0"/>
          <c:showVal val="0"/>
          <c:showCatName val="0"/>
          <c:showSerName val="0"/>
          <c:showPercent val="0"/>
          <c:showBubbleSize val="0"/>
        </c:dLbls>
        <c:gapWidth val="150"/>
        <c:axId val="3711360"/>
        <c:axId val="3712896"/>
      </c:barChart>
      <c:catAx>
        <c:axId val="3711360"/>
        <c:scaling>
          <c:orientation val="minMax"/>
        </c:scaling>
        <c:delete val="0"/>
        <c:axPos val="b"/>
        <c:majorTickMark val="out"/>
        <c:minorTickMark val="none"/>
        <c:tickLblPos val="nextTo"/>
        <c:crossAx val="3712896"/>
        <c:crosses val="autoZero"/>
        <c:auto val="1"/>
        <c:lblAlgn val="ctr"/>
        <c:lblOffset val="100"/>
        <c:noMultiLvlLbl val="0"/>
      </c:catAx>
      <c:valAx>
        <c:axId val="3712896"/>
        <c:scaling>
          <c:orientation val="minMax"/>
        </c:scaling>
        <c:delete val="0"/>
        <c:axPos val="l"/>
        <c:numFmt formatCode="0" sourceLinked="1"/>
        <c:majorTickMark val="out"/>
        <c:minorTickMark val="none"/>
        <c:tickLblPos val="nextTo"/>
        <c:crossAx val="371136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2</a:t>
            </a:r>
            <a:r>
              <a:rPr lang="en-US" baseline="30000" dirty="0" smtClean="0"/>
              <a:t>nd</a:t>
            </a:r>
            <a:r>
              <a:rPr lang="en-US" baseline="0"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Sheet9!$D$28:$D$30</c:f>
              <c:strCache>
                <c:ptCount val="3"/>
                <c:pt idx="0">
                  <c:v>P.S. 106 PARKCHESTER</c:v>
                </c:pt>
                <c:pt idx="1">
                  <c:v>BAYCHESTER ACADEMY</c:v>
                </c:pt>
                <c:pt idx="2">
                  <c:v>P.S. 111 SETON FALLS</c:v>
                </c:pt>
              </c:strCache>
            </c:strRef>
          </c:cat>
          <c:val>
            <c:numRef>
              <c:f>Sheet9!$E$28:$E$30</c:f>
              <c:numCache>
                <c:formatCode>0</c:formatCode>
                <c:ptCount val="3"/>
                <c:pt idx="0">
                  <c:v>31.6</c:v>
                </c:pt>
                <c:pt idx="1">
                  <c:v>31</c:v>
                </c:pt>
                <c:pt idx="2">
                  <c:v>30.3</c:v>
                </c:pt>
              </c:numCache>
            </c:numRef>
          </c:val>
        </c:ser>
        <c:dLbls>
          <c:showLegendKey val="0"/>
          <c:showVal val="0"/>
          <c:showCatName val="0"/>
          <c:showSerName val="0"/>
          <c:showPercent val="0"/>
          <c:showBubbleSize val="0"/>
        </c:dLbls>
        <c:gapWidth val="150"/>
        <c:axId val="3737472"/>
        <c:axId val="3739008"/>
      </c:barChart>
      <c:catAx>
        <c:axId val="3737472"/>
        <c:scaling>
          <c:orientation val="minMax"/>
        </c:scaling>
        <c:delete val="0"/>
        <c:axPos val="b"/>
        <c:majorTickMark val="out"/>
        <c:minorTickMark val="none"/>
        <c:tickLblPos val="nextTo"/>
        <c:crossAx val="3739008"/>
        <c:crosses val="autoZero"/>
        <c:auto val="1"/>
        <c:lblAlgn val="ctr"/>
        <c:lblOffset val="100"/>
        <c:noMultiLvlLbl val="0"/>
      </c:catAx>
      <c:valAx>
        <c:axId val="3739008"/>
        <c:scaling>
          <c:orientation val="minMax"/>
        </c:scaling>
        <c:delete val="0"/>
        <c:axPos val="l"/>
        <c:numFmt formatCode="0" sourceLinked="1"/>
        <c:majorTickMark val="out"/>
        <c:minorTickMark val="none"/>
        <c:tickLblPos val="nextTo"/>
        <c:crossAx val="373747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D11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Sheet9!$D$32:$D$37</c:f>
              <c:strCache>
                <c:ptCount val="6"/>
                <c:pt idx="0">
                  <c:v>P.S. 019 JUDITH K. WEISS</c:v>
                </c:pt>
                <c:pt idx="1">
                  <c:v>P.S. 108 PHILIP J. ABINANTI</c:v>
                </c:pt>
                <c:pt idx="2">
                  <c:v>P.S. 083 DONALD HERTZ</c:v>
                </c:pt>
                <c:pt idx="3">
                  <c:v>P.S. 108 PHILIP J. ABINANTI</c:v>
                </c:pt>
                <c:pt idx="4">
                  <c:v>PS/MS 194</c:v>
                </c:pt>
                <c:pt idx="5">
                  <c:v>P.S. 076 THE BENNINGTON SCHOOL</c:v>
                </c:pt>
              </c:strCache>
            </c:strRef>
          </c:cat>
          <c:val>
            <c:numRef>
              <c:f>Sheet9!$E$32:$E$37</c:f>
              <c:numCache>
                <c:formatCode>0</c:formatCode>
                <c:ptCount val="6"/>
                <c:pt idx="0">
                  <c:v>33</c:v>
                </c:pt>
                <c:pt idx="1">
                  <c:v>33</c:v>
                </c:pt>
                <c:pt idx="2">
                  <c:v>32.200000000000003</c:v>
                </c:pt>
                <c:pt idx="3">
                  <c:v>32</c:v>
                </c:pt>
                <c:pt idx="4">
                  <c:v>32</c:v>
                </c:pt>
                <c:pt idx="5">
                  <c:v>31</c:v>
                </c:pt>
              </c:numCache>
            </c:numRef>
          </c:val>
        </c:ser>
        <c:dLbls>
          <c:showLegendKey val="0"/>
          <c:showVal val="0"/>
          <c:showCatName val="0"/>
          <c:showSerName val="0"/>
          <c:showPercent val="0"/>
          <c:showBubbleSize val="0"/>
        </c:dLbls>
        <c:gapWidth val="150"/>
        <c:axId val="3755392"/>
        <c:axId val="3757184"/>
      </c:barChart>
      <c:catAx>
        <c:axId val="3755392"/>
        <c:scaling>
          <c:orientation val="minMax"/>
        </c:scaling>
        <c:delete val="0"/>
        <c:axPos val="b"/>
        <c:majorTickMark val="out"/>
        <c:minorTickMark val="none"/>
        <c:tickLblPos val="nextTo"/>
        <c:crossAx val="3757184"/>
        <c:crosses val="autoZero"/>
        <c:auto val="1"/>
        <c:lblAlgn val="ctr"/>
        <c:lblOffset val="100"/>
        <c:noMultiLvlLbl val="0"/>
      </c:catAx>
      <c:valAx>
        <c:axId val="3757184"/>
        <c:scaling>
          <c:orientation val="minMax"/>
        </c:scaling>
        <c:delete val="0"/>
        <c:axPos val="l"/>
        <c:numFmt formatCode="0" sourceLinked="1"/>
        <c:majorTickMark val="out"/>
        <c:minorTickMark val="none"/>
        <c:tickLblPos val="nextTo"/>
        <c:crossAx val="375539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3774336"/>
        <c:axId val="3775872"/>
      </c:lineChart>
      <c:catAx>
        <c:axId val="3774336"/>
        <c:scaling>
          <c:orientation val="minMax"/>
        </c:scaling>
        <c:delete val="0"/>
        <c:axPos val="b"/>
        <c:majorTickMark val="out"/>
        <c:minorTickMark val="none"/>
        <c:tickLblPos val="nextTo"/>
        <c:txPr>
          <a:bodyPr/>
          <a:lstStyle/>
          <a:p>
            <a:pPr>
              <a:defRPr sz="1800"/>
            </a:pPr>
            <a:endParaRPr lang="en-US"/>
          </a:p>
        </c:txPr>
        <c:crossAx val="3775872"/>
        <c:crosses val="autoZero"/>
        <c:auto val="1"/>
        <c:lblAlgn val="ctr"/>
        <c:lblOffset val="100"/>
        <c:noMultiLvlLbl val="0"/>
      </c:catAx>
      <c:valAx>
        <c:axId val="3775872"/>
        <c:scaling>
          <c:orientation val="minMax"/>
        </c:scaling>
        <c:delete val="1"/>
        <c:axPos val="l"/>
        <c:numFmt formatCode="#,##0" sourceLinked="1"/>
        <c:majorTickMark val="out"/>
        <c:minorTickMark val="none"/>
        <c:tickLblPos val="none"/>
        <c:crossAx val="3774336"/>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10/21/2014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10/21/2014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10/21/2014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10/21/2014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10/21/2014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10/21/2014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10/21/2014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10/21/2014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10/21/2014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10/21/2014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10/21/2014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10/21/2014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10/21/2014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10/21/2014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a:t>Leonie Haimson, </a:t>
            </a:r>
            <a:r>
              <a:rPr lang="en-US" dirty="0" smtClean="0"/>
              <a:t>Class Size Matters</a:t>
            </a:r>
          </a:p>
          <a:p>
            <a:pPr eaLnBrk="1" fontAlgn="auto" hangingPunct="1">
              <a:spcAft>
                <a:spcPts val="0"/>
              </a:spcAft>
              <a:buFont typeface="Arial" pitchFamily="34" charset="0"/>
              <a:buNone/>
              <a:defRPr/>
            </a:pPr>
            <a:r>
              <a:rPr lang="en-US" dirty="0" smtClean="0"/>
              <a:t>Oct. 21,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HOW DOE’s C4E plan Does NOTHING to address class size or overcrowding in D11 and </a:t>
            </a:r>
            <a:r>
              <a:rPr lang="en-US" sz="2800" dirty="0" err="1" smtClean="0">
                <a:latin typeface="Arial Black" panose="020B0A04020102020204" pitchFamily="34" charset="0"/>
              </a:rPr>
              <a:t>CityWide</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66969119"/>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or citywide C4E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Overcrowding worsening in D11 schools</a:t>
            </a:r>
            <a:endParaRPr lang="en-US" dirty="0"/>
          </a:p>
        </p:txBody>
      </p:sp>
      <p:sp>
        <p:nvSpPr>
          <p:cNvPr id="3" name="Content Placeholder 2"/>
          <p:cNvSpPr>
            <a:spLocks noGrp="1"/>
          </p:cNvSpPr>
          <p:nvPr>
            <p:ph idx="1"/>
          </p:nvPr>
        </p:nvSpPr>
        <p:spPr>
          <a:xfrm>
            <a:off x="457200" y="1562100"/>
            <a:ext cx="8229600" cy="4876800"/>
          </a:xfrm>
        </p:spPr>
        <p:txBody>
          <a:bodyPr/>
          <a:lstStyle/>
          <a:p>
            <a:r>
              <a:rPr lang="en-US" dirty="0" smtClean="0"/>
              <a:t>District 11 Elementary schools averaged 123.6% utilization, sharp increase from year before. 1,966 seats are needed to reach 100% utilization. </a:t>
            </a:r>
          </a:p>
          <a:p>
            <a:endParaRPr lang="en-US" dirty="0"/>
          </a:p>
          <a:p>
            <a:r>
              <a:rPr lang="en-US" dirty="0" smtClean="0"/>
              <a:t>788 students were in trailers or TCUs. 1700 students in Temporary C.R. Buildings and 800 students in Annexes</a:t>
            </a:r>
          </a:p>
          <a:p>
            <a:endParaRPr lang="en-US" dirty="0"/>
          </a:p>
          <a:p>
            <a:r>
              <a:rPr lang="en-US" dirty="0" smtClean="0"/>
              <a:t>Elementary schools would register even more overcrowded if DOE formula aligned to smaller classes &amp; sufficient cluster rooms and dedicated spaces for special </a:t>
            </a:r>
            <a:r>
              <a:rPr lang="en-US" dirty="0" err="1" smtClean="0"/>
              <a:t>ed</a:t>
            </a:r>
            <a:r>
              <a:rPr lang="en-US" dirty="0" smtClean="0"/>
              <a:t> services.</a:t>
            </a:r>
          </a:p>
          <a:p>
            <a:endParaRPr lang="en-US" dirty="0" smtClean="0"/>
          </a:p>
          <a:p>
            <a:r>
              <a:rPr lang="en-US" sz="1600" i="1" dirty="0" smtClean="0"/>
              <a:t>Data from 2013-2014 Blue Book </a:t>
            </a:r>
            <a:endParaRPr lang="en-US" sz="1600"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529235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D11 and the Bronx</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10000"/>
          </a:bodyPr>
          <a:lstStyle/>
          <a:p>
            <a:r>
              <a:rPr lang="en-US" dirty="0" smtClean="0"/>
              <a:t>Last year there were 25 District 11 buildings with elementary and middle school students that were over 100% utilization.  </a:t>
            </a:r>
          </a:p>
          <a:p>
            <a:endParaRPr lang="en-US" dirty="0"/>
          </a:p>
          <a:p>
            <a:r>
              <a:rPr lang="en-US" dirty="0" smtClean="0"/>
              <a:t>17 Bronx high school buildings were over-utilized.  </a:t>
            </a:r>
          </a:p>
          <a:p>
            <a:endParaRPr lang="en-US" dirty="0"/>
          </a:p>
          <a:p>
            <a:r>
              <a:rPr lang="en-US" dirty="0" smtClean="0"/>
              <a:t>Most </a:t>
            </a:r>
            <a:r>
              <a:rPr lang="en-US" dirty="0"/>
              <a:t>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a:t>DOE consultants project </a:t>
            </a:r>
            <a:r>
              <a:rPr lang="en-US" dirty="0" smtClean="0"/>
              <a:t>1200-2100 </a:t>
            </a:r>
            <a:r>
              <a:rPr lang="en-US" dirty="0"/>
              <a:t>new </a:t>
            </a:r>
            <a:r>
              <a:rPr lang="en-US" dirty="0" smtClean="0"/>
              <a:t>D11 </a:t>
            </a:r>
            <a:r>
              <a:rPr lang="en-US" dirty="0"/>
              <a:t>students over next 5-10 years.</a:t>
            </a:r>
          </a:p>
          <a:p>
            <a:endParaRPr lang="en-US" dirty="0"/>
          </a:p>
          <a:p>
            <a:r>
              <a:rPr lang="en-US" i="1" dirty="0"/>
              <a:t>Yet there are only </a:t>
            </a:r>
            <a:r>
              <a:rPr lang="en-US" i="1" dirty="0" smtClean="0"/>
              <a:t>640 </a:t>
            </a:r>
            <a:r>
              <a:rPr lang="en-US" i="1" dirty="0"/>
              <a:t>ES &amp; MS seats for </a:t>
            </a:r>
            <a:r>
              <a:rPr lang="en-US" i="1" dirty="0" smtClean="0"/>
              <a:t>D11 </a:t>
            </a:r>
            <a:r>
              <a:rPr lang="en-US" i="1" dirty="0"/>
              <a:t>in the 5 year plan, and NO Bronx HS seats.</a:t>
            </a:r>
          </a:p>
          <a:p>
            <a:endParaRPr lang="en-US"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3936403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28 Over-utilized ES buildings in CSD </a:t>
            </a:r>
            <a:r>
              <a:rPr lang="en-US" dirty="0"/>
              <a:t>11</a:t>
            </a:r>
            <a:br>
              <a:rPr lang="en-US" dirty="0"/>
            </a:br>
            <a:r>
              <a:rPr lang="en-US" sz="3100" dirty="0"/>
              <a:t>2,872 seats needed to reach </a:t>
            </a:r>
            <a:r>
              <a:rPr lang="en-US" sz="3100" dirty="0" smtClean="0"/>
              <a:t>100% building utilization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68830520"/>
              </p:ext>
            </p:extLst>
          </p:nvPr>
        </p:nvGraphicFramePr>
        <p:xfrm>
          <a:off x="1" y="1524000"/>
          <a:ext cx="9143999"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6258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14 Bronx High Schools Above 100%; </a:t>
            </a:r>
            <a:br>
              <a:rPr lang="en-US" sz="3100" dirty="0" smtClean="0"/>
            </a:br>
            <a:r>
              <a:rPr lang="en-US" sz="2200" i="1" dirty="0" smtClean="0"/>
              <a:t>2,385 </a:t>
            </a:r>
            <a:r>
              <a:rPr lang="en-US" sz="2200" i="1" dirty="0"/>
              <a:t>HS seats needed </a:t>
            </a:r>
            <a:r>
              <a:rPr lang="en-US" sz="2200" i="1" dirty="0" smtClean="0"/>
              <a:t>to </a:t>
            </a:r>
            <a:r>
              <a:rPr lang="en-US" sz="2200" i="1" dirty="0"/>
              <a:t>reduce building utilization rate to 100</a:t>
            </a:r>
            <a:r>
              <a:rPr lang="en-US" sz="2200" i="1" dirty="0" smtClean="0"/>
              <a:t>% but NO Bronx HS to be built in capital plan</a:t>
            </a:r>
            <a:r>
              <a:rPr lang="en-US" sz="2700" dirty="0"/>
              <a:t/>
            </a:r>
            <a:br>
              <a:rPr lang="en-US" sz="2700" dirty="0"/>
            </a:br>
            <a:endParaRPr lang="en-US" sz="2700" dirty="0"/>
          </a:p>
        </p:txBody>
      </p:sp>
      <p:sp>
        <p:nvSpPr>
          <p:cNvPr id="5" name="TextBox 4"/>
          <p:cNvSpPr txBox="1"/>
          <p:nvPr/>
        </p:nvSpPr>
        <p:spPr>
          <a:xfrm>
            <a:off x="474069" y="6403775"/>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49381045"/>
              </p:ext>
            </p:extLst>
          </p:nvPr>
        </p:nvGraphicFramePr>
        <p:xfrm>
          <a:off x="-101600" y="1524000"/>
          <a:ext cx="9245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56942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11</a:t>
            </a:r>
            <a:endParaRPr lang="en-US" sz="2400" dirty="0">
              <a:solidFill>
                <a:srgbClr val="FF6600"/>
              </a:solidFill>
            </a:endParaRPr>
          </a:p>
        </p:txBody>
      </p:sp>
      <p:sp>
        <p:nvSpPr>
          <p:cNvPr id="6" name="TextBox 5"/>
          <p:cNvSpPr txBox="1"/>
          <p:nvPr/>
        </p:nvSpPr>
        <p:spPr>
          <a:xfrm>
            <a:off x="0" y="6480433"/>
            <a:ext cx="8208542" cy="276999"/>
          </a:xfrm>
          <a:prstGeom prst="rect">
            <a:avLst/>
          </a:prstGeom>
          <a:noFill/>
        </p:spPr>
        <p:txBody>
          <a:bodyPr wrap="none" rtlCol="0">
            <a:spAutoFit/>
          </a:bodyPr>
          <a:lstStyle/>
          <a:p>
            <a:r>
              <a:rPr lang="en-US" sz="1200" i="1" dirty="0"/>
              <a:t>E</a:t>
            </a:r>
            <a:r>
              <a:rPr lang="en-US" sz="1200" i="1" dirty="0" smtClean="0"/>
              <a:t>nrollment projections estimate 1,627 to 2,475 new K-8 students in D10 by 2021 but capital plan only adds 640 seats</a:t>
            </a:r>
            <a:r>
              <a:rPr lang="en-US" sz="1200" dirty="0" smtClean="0"/>
              <a:t>.</a:t>
            </a:r>
            <a:endParaRPr lang="en-US" sz="1200" dirty="0"/>
          </a:p>
        </p:txBody>
      </p:sp>
      <p:graphicFrame>
        <p:nvGraphicFramePr>
          <p:cNvPr id="7" name="Chart 6"/>
          <p:cNvGraphicFramePr>
            <a:graphicFrameLocks/>
          </p:cNvGraphicFramePr>
          <p:nvPr>
            <p:extLst>
              <p:ext uri="{D42A27DB-BD31-4B8C-83A1-F6EECF244321}">
                <p14:modId xmlns:p14="http://schemas.microsoft.com/office/powerpoint/2010/main" val="529065832"/>
              </p:ext>
            </p:extLst>
          </p:nvPr>
        </p:nvGraphicFramePr>
        <p:xfrm>
          <a:off x="0" y="1600200"/>
          <a:ext cx="9144000" cy="469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8054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43165343"/>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289267"/>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457200" y="1397000"/>
            <a:ext cx="8229600" cy="50800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(Andrew Cohen, Andy King, James </a:t>
            </a:r>
            <a:r>
              <a:rPr lang="en-US" dirty="0" err="1" smtClean="0"/>
              <a:t>Vacca</a:t>
            </a:r>
            <a:r>
              <a:rPr lang="en-US" dirty="0" smtClean="0"/>
              <a:t>, </a:t>
            </a:r>
            <a:r>
              <a:rPr lang="en-US" dirty="0"/>
              <a:t>Annabel Palma)  </a:t>
            </a:r>
            <a:r>
              <a:rPr lang="en-US" dirty="0" smtClean="0"/>
              <a:t>to urge them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i="1" dirty="0" smtClean="0"/>
              <a:t>Questions, please email us at </a:t>
            </a:r>
            <a:r>
              <a:rPr lang="en-US" i="1" dirty="0" smtClean="0">
                <a:hlinkClick r:id="rId2"/>
              </a:rPr>
              <a:t>info@classsizematters.org</a:t>
            </a:r>
            <a:r>
              <a:rPr lang="en-US" i="1" dirty="0" smtClean="0"/>
              <a:t> </a:t>
            </a:r>
            <a:endParaRPr lang="en-US" i="1" dirty="0"/>
          </a:p>
        </p:txBody>
      </p:sp>
    </p:spTree>
    <p:extLst>
      <p:ext uri="{BB962C8B-B14F-4D97-AF65-F5344CB8AC3E}">
        <p14:creationId xmlns:p14="http://schemas.microsoft.com/office/powerpoint/2010/main" val="2949813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990600"/>
          </a:xfrm>
        </p:spPr>
        <p:txBody>
          <a:bodyPr>
            <a:normAutofit fontScale="90000"/>
          </a:bodyPr>
          <a:lstStyle/>
          <a:p>
            <a:pPr algn="ctr">
              <a:defRPr/>
            </a:pPr>
            <a:r>
              <a:rPr lang="en-US" sz="3600" dirty="0" smtClean="0"/>
              <a:t>Reducing class size #1 priority of parents in D11 and citywide</a:t>
            </a:r>
            <a:r>
              <a:rPr lang="en-US" dirty="0" smtClean="0"/>
              <a:t/>
            </a:r>
            <a:br>
              <a:rPr lang="en-US" dirty="0" smtClean="0"/>
            </a:br>
            <a:r>
              <a:rPr lang="en-US" sz="2700" dirty="0" smtClean="0"/>
              <a:t>Data Source: 2014 NYC School Survey Results</a:t>
            </a:r>
            <a:endParaRPr lang="en-US"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5631481"/>
              </p:ext>
            </p:extLst>
          </p:nvPr>
        </p:nvGraphicFramePr>
        <p:xfrm>
          <a:off x="457200" y="18669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District 11 have increased in grades K-3 </a:t>
            </a:r>
            <a:br>
              <a:rPr lang="en-US" sz="1800" b="1" i="1" dirty="0" smtClean="0"/>
            </a:br>
            <a:r>
              <a:rPr lang="en-US" sz="1800" b="1" i="1" dirty="0" smtClean="0"/>
              <a:t>by 17% since 2007 and are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21869207"/>
              </p:ext>
            </p:extLst>
          </p:nvPr>
        </p:nvGraphicFramePr>
        <p:xfrm>
          <a:off x="0" y="1421915"/>
          <a:ext cx="9144000"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364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1800" b="1" i="1" dirty="0" smtClean="0"/>
              <a:t>District 11’s class sizes in grades 4-8 have increased by 6.2% since 2007 </a:t>
            </a:r>
            <a:br>
              <a:rPr lang="en-US" sz="1800" b="1" i="1" dirty="0" smtClean="0"/>
            </a:br>
            <a:r>
              <a:rPr lang="en-US" sz="1800" b="1" i="1" dirty="0" smtClean="0"/>
              <a:t>and are also far above Contracts for Excellence goals</a:t>
            </a:r>
            <a:endParaRPr lang="en-US" sz="1800" b="1" i="1" dirty="0"/>
          </a:p>
        </p:txBody>
      </p:sp>
      <p:sp>
        <p:nvSpPr>
          <p:cNvPr id="4" name="TextBox 3"/>
          <p:cNvSpPr txBox="1"/>
          <p:nvPr/>
        </p:nvSpPr>
        <p:spPr>
          <a:xfrm>
            <a:off x="0" y="6581001"/>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32808403"/>
              </p:ext>
            </p:extLst>
          </p:nvPr>
        </p:nvGraphicFramePr>
        <p:xfrm>
          <a:off x="0" y="1710450"/>
          <a:ext cx="9144000"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6587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379222839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a:t>
            </a:r>
            <a:r>
              <a:rPr lang="en-US" altLang="en-US" sz="2000" dirty="0" smtClean="0"/>
              <a:t>has given its </a:t>
            </a:r>
            <a:r>
              <a:rPr lang="en-US" altLang="en-US" sz="2000" dirty="0"/>
              <a:t>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533400"/>
            <a:ext cx="8229600" cy="990600"/>
          </a:xfrm>
          <a:solidFill>
            <a:schemeClr val="tx1">
              <a:lumMod val="10000"/>
              <a:lumOff val="90000"/>
            </a:schemeClr>
          </a:solidFill>
        </p:spPr>
        <p:txBody>
          <a:bodyPr>
            <a:normAutofit fontScale="90000"/>
          </a:bodyPr>
          <a:lstStyle/>
          <a:p>
            <a:pPr algn="ctr"/>
            <a:r>
              <a:rPr lang="en-US" sz="3100" dirty="0" smtClean="0"/>
              <a:t>Examples of schools in D11 with large class sizes, K-3</a:t>
            </a:r>
            <a:r>
              <a:rPr lang="en-US" sz="3100" dirty="0"/>
              <a:t> </a:t>
            </a:r>
            <a:r>
              <a:rPr lang="en-US" dirty="0"/>
              <a:t/>
            </a:r>
            <a:br>
              <a:rPr lang="en-US" dirty="0"/>
            </a:br>
            <a:r>
              <a:rPr lang="en-US" sz="2200" dirty="0" smtClean="0"/>
              <a:t>data source: 2012-2013 Blue Book</a:t>
            </a:r>
            <a:endParaRPr lang="en-US" sz="3100" dirty="0"/>
          </a:p>
        </p:txBody>
      </p:sp>
      <p:graphicFrame>
        <p:nvGraphicFramePr>
          <p:cNvPr id="9" name="Chart 8"/>
          <p:cNvGraphicFramePr>
            <a:graphicFrameLocks/>
          </p:cNvGraphicFramePr>
          <p:nvPr>
            <p:extLst>
              <p:ext uri="{D42A27DB-BD31-4B8C-83A1-F6EECF244321}">
                <p14:modId xmlns:p14="http://schemas.microsoft.com/office/powerpoint/2010/main" val="187151256"/>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00026058"/>
              </p:ext>
            </p:extLst>
          </p:nvPr>
        </p:nvGraphicFramePr>
        <p:xfrm>
          <a:off x="45720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2564226663"/>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943277507"/>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335165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7711</TotalTime>
  <Words>1422</Words>
  <Application>Microsoft Office PowerPoint</Application>
  <PresentationFormat>On-screen Show (4:3)</PresentationFormat>
  <Paragraphs>186</Paragraphs>
  <Slides>22</Slides>
  <Notes>4</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Clarity</vt:lpstr>
      <vt:lpstr>2_Clarity</vt:lpstr>
      <vt:lpstr>HOW DOE’s C4E plan Does NOTHING to address class size or overcrowding in D11 and CityWide</vt:lpstr>
      <vt:lpstr>CFE and C4E </vt:lpstr>
      <vt:lpstr>Reducing class size #1 priority of parents in D11 and citywide Data Source: 2014 NYC School Survey Results</vt:lpstr>
      <vt:lpstr>DOE’s class size reduction plan </vt:lpstr>
      <vt:lpstr>Class sizes in District 11 have increased in grades K-3  by 17% since 2007 and are far above Contracts for Excellence goals</vt:lpstr>
      <vt:lpstr>District 11’s class sizes in grades 4-8 have increased by 6.2% since 2007  and are also far above Contracts for Excellence goals</vt:lpstr>
      <vt:lpstr> Class sizes city-wide have increased in core HS classes as well, by 2.3% since 2007, though the DOE data is unreliable* </vt:lpstr>
      <vt:lpstr>Why?  Because DOE has cut back school budgets by 14% since 2007</vt:lpstr>
      <vt:lpstr>Examples of schools in D11 with large class sizes, K-3  data source: 2012-2013 Blue Book</vt:lpstr>
      <vt:lpstr>PowerPoint Presentation</vt:lpstr>
      <vt:lpstr>Other ways city has encouraged class size increases</vt:lpstr>
      <vt:lpstr>More ways DOE has worked to increase class size in its C4E plan</vt:lpstr>
      <vt:lpstr>Overcrowding worsening in D11 schools</vt:lpstr>
      <vt:lpstr>Overcrowding in D11 and the Bronx</vt:lpstr>
      <vt:lpstr>28 Over-utilized ES buildings in CSD 11 2,872 seats needed to reach 100% building utilization</vt:lpstr>
      <vt:lpstr>14 Bronx High Schools Above 100%;  2,385 HS seats needed to reduce building utilization rate to 100% but NO Bronx HS to be built in capital plan </vt:lpstr>
      <vt:lpstr>New Seats in Capital Plan and DOE Enrollment Projections for CSD 11</vt:lpstr>
      <vt:lpstr>City-wide Enrollment Projections K-8 vs. New Seats in Capital Plan </vt:lpstr>
      <vt:lpstr>City-wide Enrollment Projections HS vs. New Seats in Capital Plan </vt:lpstr>
      <vt:lpstr>Bill de Blasio promised to reduce class size while running for Mayor </vt:lpstr>
      <vt:lpstr>How can you help?</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383</cp:revision>
  <cp:lastPrinted>2014-10-15T19:06:56Z</cp:lastPrinted>
  <dcterms:created xsi:type="dcterms:W3CDTF">2014-02-11T14:35:23Z</dcterms:created>
  <dcterms:modified xsi:type="dcterms:W3CDTF">2014-10-21T18:18:27Z</dcterms:modified>
</cp:coreProperties>
</file>