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 id="2147483838" r:id="rId2"/>
  </p:sldMasterIdLst>
  <p:notesMasterIdLst>
    <p:notesMasterId r:id="rId23"/>
  </p:notesMasterIdLst>
  <p:handoutMasterIdLst>
    <p:handoutMasterId r:id="rId24"/>
  </p:handoutMasterIdLst>
  <p:sldIdLst>
    <p:sldId id="256" r:id="rId3"/>
    <p:sldId id="383" r:id="rId4"/>
    <p:sldId id="419" r:id="rId5"/>
    <p:sldId id="386" r:id="rId6"/>
    <p:sldId id="411" r:id="rId7"/>
    <p:sldId id="412" r:id="rId8"/>
    <p:sldId id="413" r:id="rId9"/>
    <p:sldId id="261" r:id="rId10"/>
    <p:sldId id="414" r:id="rId11"/>
    <p:sldId id="318" r:id="rId12"/>
    <p:sldId id="384" r:id="rId13"/>
    <p:sldId id="387" r:id="rId14"/>
    <p:sldId id="388" r:id="rId15"/>
    <p:sldId id="416" r:id="rId16"/>
    <p:sldId id="417" r:id="rId17"/>
    <p:sldId id="405" r:id="rId18"/>
    <p:sldId id="406" r:id="rId19"/>
    <p:sldId id="390" r:id="rId20"/>
    <p:sldId id="420" r:id="rId21"/>
    <p:sldId id="369" r:id="rId22"/>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9290" autoAdjust="0"/>
  </p:normalViewPr>
  <p:slideViewPr>
    <p:cSldViewPr snapToGrid="0" snapToObjects="1">
      <p:cViewPr>
        <p:scale>
          <a:sx n="75" d="100"/>
          <a:sy n="75" d="100"/>
        </p:scale>
        <p:origin x="-123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D1-32%202012%20SV-7.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Top parent responses for school improvement in District 4 compared to Citywide results</a:t>
            </a:r>
            <a:endParaRPr lang="en-US">
              <a:effectLst/>
            </a:endParaRPr>
          </a:p>
        </c:rich>
      </c:tx>
      <c:layout/>
      <c:overlay val="0"/>
    </c:title>
    <c:autoTitleDeleted val="0"/>
    <c:plotArea>
      <c:layout>
        <c:manualLayout>
          <c:layoutTarget val="inner"/>
          <c:xMode val="edge"/>
          <c:yMode val="edge"/>
          <c:x val="6.172325681512033E-2"/>
          <c:y val="0.18505601271034908"/>
          <c:w val="0.86744837450874202"/>
          <c:h val="0.45685346973056934"/>
        </c:manualLayout>
      </c:layout>
      <c:barChart>
        <c:barDir val="col"/>
        <c:grouping val="clustered"/>
        <c:varyColors val="0"/>
        <c:ser>
          <c:idx val="0"/>
          <c:order val="0"/>
          <c:tx>
            <c:strRef>
              <c:f>'D4'!$N$3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'D4'!$O$2:$X$2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'D4'!$O$3:$X$3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'D4'!$N$4</c:f>
              <c:strCache>
                <c:ptCount val="1"/>
                <c:pt idx="0">
                  <c:v>D4</c:v>
                </c:pt>
              </c:strCache>
            </c:strRef>
          </c:tx>
          <c:spPr>
            <a:solidFill>
              <a:schemeClr val="tx2">
                <a:lumMod val="75000"/>
              </a:schemeClr>
            </a:solidFill>
            <a:ln w="9525" cap="flat" cmpd="sng" algn="ctr">
              <a:noFill/>
              <a:prstDash val="solid"/>
            </a:ln>
            <a:effectLst>
              <a:outerShdw blurRad="38100" dist="25400" dir="2700000" algn="br" rotWithShape="0">
                <a:srgbClr val="000000">
                  <a:alpha val="60000"/>
                </a:srgbClr>
              </a:outerShdw>
            </a:effectLst>
          </c:spPr>
          <c:invertIfNegative val="0"/>
          <c:dLbls>
            <c:dLbl>
              <c:idx val="4"/>
              <c:layout>
                <c:manualLayout>
                  <c:x val="1.1428571428571429E-2"/>
                  <c:y val="2.4154589371980675E-3"/>
                </c:manualLayout>
              </c:layout>
              <c:dLblPos val="outEnd"/>
              <c:showLegendKey val="0"/>
              <c:showVal val="1"/>
              <c:showCatName val="0"/>
              <c:showSerName val="0"/>
              <c:showPercent val="0"/>
              <c:showBubbleSize val="0"/>
            </c:dLbl>
            <c:txPr>
              <a:bodyPr/>
              <a:lstStyle/>
              <a:p>
                <a:pPr>
                  <a:defRPr sz="1200"/>
                </a:pPr>
                <a:endParaRPr lang="en-US"/>
              </a:p>
            </c:txPr>
            <c:dLblPos val="outEnd"/>
            <c:showLegendKey val="0"/>
            <c:showVal val="1"/>
            <c:showCatName val="0"/>
            <c:showSerName val="0"/>
            <c:showPercent val="0"/>
            <c:showBubbleSize val="0"/>
            <c:showLeaderLines val="0"/>
          </c:dLbls>
          <c:cat>
            <c:strRef>
              <c:f>'D4'!$O$2:$X$2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'D4'!$O$4:$X$4</c:f>
              <c:numCache>
                <c:formatCode>0"%"</c:formatCode>
                <c:ptCount val="10"/>
                <c:pt idx="0">
                  <c:v>17.424242424242426</c:v>
                </c:pt>
                <c:pt idx="1">
                  <c:v>19.970588235294116</c:v>
                </c:pt>
                <c:pt idx="2">
                  <c:v>16.294117647058822</c:v>
                </c:pt>
                <c:pt idx="3">
                  <c:v>13.294117647058824</c:v>
                </c:pt>
                <c:pt idx="4">
                  <c:v>6.9705882352941178</c:v>
                </c:pt>
                <c:pt idx="5">
                  <c:v>9.6470588235294112</c:v>
                </c:pt>
                <c:pt idx="6">
                  <c:v>5.75</c:v>
                </c:pt>
                <c:pt idx="7">
                  <c:v>5.25</c:v>
                </c:pt>
                <c:pt idx="8">
                  <c:v>5.645161290322581</c:v>
                </c:pt>
                <c:pt idx="9">
                  <c:v>3.25</c:v>
                </c:pt>
              </c:numCache>
            </c:numRef>
          </c:val>
        </c:ser>
        <c:dLbls>
          <c:showLegendKey val="0"/>
          <c:showVal val="0"/>
          <c:showCatName val="0"/>
          <c:showSerName val="0"/>
          <c:showPercent val="0"/>
          <c:showBubbleSize val="0"/>
        </c:dLbls>
        <c:gapWidth val="150"/>
        <c:axId val="123171200"/>
        <c:axId val="123172736"/>
      </c:barChart>
      <c:catAx>
        <c:axId val="123171200"/>
        <c:scaling>
          <c:orientation val="minMax"/>
        </c:scaling>
        <c:delete val="0"/>
        <c:axPos val="b"/>
        <c:majorTickMark val="out"/>
        <c:minorTickMark val="none"/>
        <c:tickLblPos val="nextTo"/>
        <c:txPr>
          <a:bodyPr/>
          <a:lstStyle/>
          <a:p>
            <a:pPr>
              <a:defRPr sz="1200"/>
            </a:pPr>
            <a:endParaRPr lang="en-US"/>
          </a:p>
        </c:txPr>
        <c:crossAx val="123172736"/>
        <c:crosses val="autoZero"/>
        <c:auto val="1"/>
        <c:lblAlgn val="ctr"/>
        <c:lblOffset val="100"/>
        <c:noMultiLvlLbl val="0"/>
      </c:catAx>
      <c:valAx>
        <c:axId val="123172736"/>
        <c:scaling>
          <c:orientation val="minMax"/>
        </c:scaling>
        <c:delete val="0"/>
        <c:axPos val="l"/>
        <c:numFmt formatCode="0&quot;%&quot;" sourceLinked="1"/>
        <c:majorTickMark val="out"/>
        <c:minorTickMark val="none"/>
        <c:tickLblPos val="nextTo"/>
        <c:crossAx val="123171200"/>
        <c:crosses val="autoZero"/>
        <c:crossBetween val="between"/>
      </c:valAx>
    </c:plotArea>
    <c:legend>
      <c:legendPos val="r"/>
      <c:layout>
        <c:manualLayout>
          <c:xMode val="edge"/>
          <c:yMode val="edge"/>
          <c:x val="0.85926431187186303"/>
          <c:y val="0.21823614439499411"/>
          <c:w val="0.12337681786804881"/>
          <c:h val="0.20143843432614403"/>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Sheet2!$C$5:$C$7</c:f>
              <c:strCache>
                <c:ptCount val="3"/>
                <c:pt idx="0">
                  <c:v>P.S. 38 (OLD M121)</c:v>
                </c:pt>
                <c:pt idx="1">
                  <c:v>P.S. 83</c:v>
                </c:pt>
                <c:pt idx="2">
                  <c:v>P.S. 101</c:v>
                </c:pt>
              </c:strCache>
            </c:strRef>
          </c:cat>
          <c:val>
            <c:numRef>
              <c:f>Sheet2!$D$5:$D$7</c:f>
              <c:numCache>
                <c:formatCode>0%</c:formatCode>
                <c:ptCount val="3"/>
                <c:pt idx="0">
                  <c:v>1.41</c:v>
                </c:pt>
                <c:pt idx="1">
                  <c:v>1.25</c:v>
                </c:pt>
                <c:pt idx="2">
                  <c:v>1.25</c:v>
                </c:pt>
              </c:numCache>
            </c:numRef>
          </c:val>
        </c:ser>
        <c:dLbls>
          <c:showLegendKey val="0"/>
          <c:showVal val="0"/>
          <c:showCatName val="0"/>
          <c:showSerName val="0"/>
          <c:showPercent val="0"/>
          <c:showBubbleSize val="0"/>
        </c:dLbls>
        <c:gapWidth val="150"/>
        <c:axId val="127318272"/>
        <c:axId val="127328256"/>
      </c:barChart>
      <c:catAx>
        <c:axId val="127318272"/>
        <c:scaling>
          <c:orientation val="minMax"/>
        </c:scaling>
        <c:delete val="0"/>
        <c:axPos val="b"/>
        <c:majorTickMark val="out"/>
        <c:minorTickMark val="none"/>
        <c:tickLblPos val="nextTo"/>
        <c:txPr>
          <a:bodyPr/>
          <a:lstStyle/>
          <a:p>
            <a:pPr>
              <a:defRPr sz="1200"/>
            </a:pPr>
            <a:endParaRPr lang="en-US"/>
          </a:p>
        </c:txPr>
        <c:crossAx val="127328256"/>
        <c:crosses val="autoZero"/>
        <c:auto val="1"/>
        <c:lblAlgn val="ctr"/>
        <c:lblOffset val="100"/>
        <c:noMultiLvlLbl val="0"/>
      </c:catAx>
      <c:valAx>
        <c:axId val="127328256"/>
        <c:scaling>
          <c:orientation val="minMax"/>
        </c:scaling>
        <c:delete val="0"/>
        <c:axPos val="l"/>
        <c:numFmt formatCode="0%" sourceLinked="1"/>
        <c:majorTickMark val="out"/>
        <c:minorTickMark val="none"/>
        <c:tickLblPos val="nextTo"/>
        <c:txPr>
          <a:bodyPr/>
          <a:lstStyle/>
          <a:p>
            <a:pPr>
              <a:defRPr sz="1200"/>
            </a:pPr>
            <a:endParaRPr lang="en-US"/>
          </a:p>
        </c:txPr>
        <c:crossAx val="127318272"/>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'Manhattan HS'!$A$22:$A$39</c:f>
              <c:strCache>
                <c:ptCount val="18"/>
                <c:pt idx="0">
                  <c:v>BEACON HS</c:v>
                </c:pt>
                <c:pt idx="1">
                  <c:v>CITY AS SCHOOL (OLD 95)</c:v>
                </c:pt>
                <c:pt idx="2">
                  <c:v>HEALTH PROFESSIONS HS (OL STY)</c:v>
                </c:pt>
                <c:pt idx="3">
                  <c:v>LIBERTY HS</c:v>
                </c:pt>
                <c:pt idx="4">
                  <c:v>J. K. ONASSIS HS FOR INT CAREERS</c:v>
                </c:pt>
                <c:pt idx="5">
                  <c:v>FIORELLO LAGUARDIA HS</c:v>
                </c:pt>
                <c:pt idx="6">
                  <c:v>THE HERITAGE SCHOOL</c:v>
                </c:pt>
                <c:pt idx="7">
                  <c:v>PARK EAST HS </c:v>
                </c:pt>
                <c:pt idx="8">
                  <c:v>STUYVESANT HS (NEW)</c:v>
                </c:pt>
                <c:pt idx="9">
                  <c:v>HS FOR ENVIRONMENTAL STUDIES</c:v>
                </c:pt>
                <c:pt idx="10">
                  <c:v>G. WASHINGTON HS EDUC. CAMPUS</c:v>
                </c:pt>
                <c:pt idx="11">
                  <c:v>EDWARD A. REYNOLDS WEST SIDE HS</c:v>
                </c:pt>
                <c:pt idx="12">
                  <c:v>MNHT COMP NIGHT&amp;DAY (OL BACN X)</c:v>
                </c:pt>
                <c:pt idx="13">
                  <c:v>GREGORIO LUPERON PREP. SCHOOL</c:v>
                </c:pt>
                <c:pt idx="14">
                  <c:v>OLD MANHATTAN VOC/TECH HS</c:v>
                </c:pt>
                <c:pt idx="15">
                  <c:v>MANHTN CT FOR MATH &amp; SCI. HS</c:v>
                </c:pt>
                <c:pt idx="16">
                  <c:v>HS FOR ECONOMICS &amp; FINANCE</c:v>
                </c:pt>
                <c:pt idx="17">
                  <c:v>MIDTOWN EAST CAMPUS</c:v>
                </c:pt>
              </c:strCache>
            </c:strRef>
          </c:cat>
          <c:val>
            <c:numRef>
              <c:f>'Manhattan HS'!$B$22:$B$39</c:f>
              <c:numCache>
                <c:formatCode>0%</c:formatCode>
                <c:ptCount val="18"/>
                <c:pt idx="0">
                  <c:v>1.6</c:v>
                </c:pt>
                <c:pt idx="1">
                  <c:v>1.46</c:v>
                </c:pt>
                <c:pt idx="2">
                  <c:v>1.43</c:v>
                </c:pt>
                <c:pt idx="3">
                  <c:v>1.37</c:v>
                </c:pt>
                <c:pt idx="4">
                  <c:v>1.32</c:v>
                </c:pt>
                <c:pt idx="5">
                  <c:v>1.28</c:v>
                </c:pt>
                <c:pt idx="6">
                  <c:v>1.26</c:v>
                </c:pt>
                <c:pt idx="7">
                  <c:v>1.23</c:v>
                </c:pt>
                <c:pt idx="8">
                  <c:v>1.18</c:v>
                </c:pt>
                <c:pt idx="9">
                  <c:v>1.1399999999999999</c:v>
                </c:pt>
                <c:pt idx="10">
                  <c:v>1.0900000000000001</c:v>
                </c:pt>
                <c:pt idx="11">
                  <c:v>1.07</c:v>
                </c:pt>
                <c:pt idx="12">
                  <c:v>1.07</c:v>
                </c:pt>
                <c:pt idx="13">
                  <c:v>1.07</c:v>
                </c:pt>
                <c:pt idx="14">
                  <c:v>1.05</c:v>
                </c:pt>
                <c:pt idx="15">
                  <c:v>1.03</c:v>
                </c:pt>
                <c:pt idx="16">
                  <c:v>1.02</c:v>
                </c:pt>
                <c:pt idx="17">
                  <c:v>1.01</c:v>
                </c:pt>
              </c:numCache>
            </c:numRef>
          </c:val>
        </c:ser>
        <c:dLbls>
          <c:showLegendKey val="0"/>
          <c:showVal val="0"/>
          <c:showCatName val="0"/>
          <c:showSerName val="0"/>
          <c:showPercent val="0"/>
          <c:showBubbleSize val="0"/>
        </c:dLbls>
        <c:gapWidth val="150"/>
        <c:axId val="127369984"/>
        <c:axId val="127371520"/>
      </c:barChart>
      <c:catAx>
        <c:axId val="127369984"/>
        <c:scaling>
          <c:orientation val="minMax"/>
        </c:scaling>
        <c:delete val="0"/>
        <c:axPos val="b"/>
        <c:majorTickMark val="out"/>
        <c:minorTickMark val="none"/>
        <c:tickLblPos val="nextTo"/>
        <c:crossAx val="127371520"/>
        <c:crosses val="autoZero"/>
        <c:auto val="1"/>
        <c:lblAlgn val="ctr"/>
        <c:lblOffset val="100"/>
        <c:noMultiLvlLbl val="0"/>
      </c:catAx>
      <c:valAx>
        <c:axId val="127371520"/>
        <c:scaling>
          <c:orientation val="minMax"/>
        </c:scaling>
        <c:delete val="0"/>
        <c:axPos val="l"/>
        <c:numFmt formatCode="0%" sourceLinked="1"/>
        <c:majorTickMark val="out"/>
        <c:minorTickMark val="none"/>
        <c:tickLblPos val="nextTo"/>
        <c:crossAx val="127369984"/>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2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127472000"/>
        <c:axId val="127473536"/>
      </c:barChart>
      <c:catAx>
        <c:axId val="127472000"/>
        <c:scaling>
          <c:orientation val="minMax"/>
        </c:scaling>
        <c:delete val="0"/>
        <c:axPos val="b"/>
        <c:majorTickMark val="out"/>
        <c:minorTickMark val="none"/>
        <c:tickLblPos val="nextTo"/>
        <c:txPr>
          <a:bodyPr/>
          <a:lstStyle/>
          <a:p>
            <a:pPr>
              <a:defRPr sz="1200"/>
            </a:pPr>
            <a:endParaRPr lang="en-US"/>
          </a:p>
        </c:txPr>
        <c:crossAx val="127473536"/>
        <c:crosses val="autoZero"/>
        <c:auto val="1"/>
        <c:lblAlgn val="ctr"/>
        <c:lblOffset val="100"/>
        <c:noMultiLvlLbl val="0"/>
      </c:catAx>
      <c:valAx>
        <c:axId val="127473536"/>
        <c:scaling>
          <c:orientation val="minMax"/>
        </c:scaling>
        <c:delete val="0"/>
        <c:axPos val="l"/>
        <c:numFmt formatCode="#,##0" sourceLinked="1"/>
        <c:majorTickMark val="out"/>
        <c:minorTickMark val="none"/>
        <c:tickLblPos val="nextTo"/>
        <c:crossAx val="127472000"/>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127533824"/>
        <c:axId val="127535360"/>
      </c:barChart>
      <c:catAx>
        <c:axId val="127533824"/>
        <c:scaling>
          <c:orientation val="minMax"/>
        </c:scaling>
        <c:delete val="0"/>
        <c:axPos val="b"/>
        <c:majorTickMark val="out"/>
        <c:minorTickMark val="none"/>
        <c:tickLblPos val="nextTo"/>
        <c:txPr>
          <a:bodyPr/>
          <a:lstStyle/>
          <a:p>
            <a:pPr>
              <a:defRPr sz="1200"/>
            </a:pPr>
            <a:endParaRPr lang="en-US"/>
          </a:p>
        </c:txPr>
        <c:crossAx val="127535360"/>
        <c:crosses val="autoZero"/>
        <c:auto val="1"/>
        <c:lblAlgn val="ctr"/>
        <c:lblOffset val="100"/>
        <c:noMultiLvlLbl val="0"/>
      </c:catAx>
      <c:valAx>
        <c:axId val="127535360"/>
        <c:scaling>
          <c:orientation val="minMax"/>
          <c:max val="20000"/>
        </c:scaling>
        <c:delete val="0"/>
        <c:axPos val="l"/>
        <c:numFmt formatCode="#,##0" sourceLinked="1"/>
        <c:majorTickMark val="out"/>
        <c:minorTickMark val="none"/>
        <c:tickLblPos val="nextTo"/>
        <c:crossAx val="12753382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Data:[D4 Class Size Analysis upd 2013-14.xlsx]Summary'!$A$9</c:f>
              <c:strCache>
                <c:ptCount val="1"/>
                <c:pt idx="0">
                  <c:v>C4E goals</c:v>
                </c:pt>
              </c:strCache>
            </c:strRef>
          </c:tx>
          <c:spPr>
            <a:ln>
              <a:solidFill>
                <a:srgbClr val="008000"/>
              </a:solidFill>
            </a:ln>
          </c:spPr>
          <c:marker>
            <c:symbol val="none"/>
          </c:marker>
          <c:dLbls>
            <c:dLbl>
              <c:idx val="0"/>
              <c:layout>
                <c:manualLayout>
                  <c:x val="-1.2500000000000001E-2"/>
                  <c:y val="3.4696406443618343E-2"/>
                </c:manualLayout>
              </c:layout>
              <c:showLegendKey val="0"/>
              <c:showVal val="1"/>
              <c:showCatName val="0"/>
              <c:showSerName val="0"/>
              <c:showPercent val="0"/>
              <c:showBubbleSize val="0"/>
            </c:dLbl>
            <c:dLbl>
              <c:idx val="1"/>
              <c:layout>
                <c:manualLayout>
                  <c:x val="-1.3888888888888634E-3"/>
                  <c:y val="2.4783147459727387E-2"/>
                </c:manualLayout>
              </c:layout>
              <c:showLegendKey val="0"/>
              <c:showVal val="1"/>
              <c:showCatName val="0"/>
              <c:showSerName val="0"/>
              <c:showPercent val="0"/>
              <c:showBubbleSize val="0"/>
            </c:dLbl>
            <c:dLbl>
              <c:idx val="2"/>
              <c:layout>
                <c:manualLayout>
                  <c:x val="0"/>
                  <c:y val="-1.4869888475836431E-2"/>
                </c:manualLayout>
              </c:layout>
              <c:showLegendKey val="0"/>
              <c:showVal val="1"/>
              <c:showCatName val="0"/>
              <c:showSerName val="0"/>
              <c:showPercent val="0"/>
              <c:showBubbleSize val="0"/>
            </c:dLbl>
            <c:dLbl>
              <c:idx val="3"/>
              <c:layout>
                <c:manualLayout>
                  <c:x val="-5.0925337632079971E-17"/>
                  <c:y val="-9.9132589838909543E-3"/>
                </c:manualLayout>
              </c:layout>
              <c:showLegendKey val="0"/>
              <c:showVal val="1"/>
              <c:showCatName val="0"/>
              <c:showSerName val="0"/>
              <c:showPercent val="0"/>
              <c:showBubbleSize val="0"/>
            </c:dLbl>
            <c:dLbl>
              <c:idx val="4"/>
              <c:layout>
                <c:manualLayout>
                  <c:x val="-1.3888888888888889E-3"/>
                  <c:y val="-2.2304832713754646E-2"/>
                </c:manualLayout>
              </c:layout>
              <c:showLegendKey val="0"/>
              <c:showVal val="1"/>
              <c:showCatName val="0"/>
              <c:showSerName val="0"/>
              <c:showPercent val="0"/>
              <c:showBubbleSize val="0"/>
            </c:dLbl>
            <c:dLbl>
              <c:idx val="5"/>
              <c:layout>
                <c:manualLayout>
                  <c:x val="0"/>
                  <c:y val="1.9826517967781909E-2"/>
                </c:manualLayout>
              </c:layout>
              <c:showLegendKey val="0"/>
              <c:showVal val="1"/>
              <c:showCatName val="0"/>
              <c:showSerName val="0"/>
              <c:showPercent val="0"/>
              <c:showBubbleSize val="0"/>
            </c:dLbl>
            <c:dLbl>
              <c:idx val="6"/>
              <c:layout>
                <c:manualLayout>
                  <c:x val="2.7777777777777779E-3"/>
                  <c:y val="1.9826517967781909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Data:[D4 Class Size Analysis upd 2013-14.xlsx]Summary'!$B$8:$I$8</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Data:[D4 Class Size Analysis upd 2013-14.xlsx]Summary'!$B$9:$I$9</c:f>
              <c:numCache>
                <c:formatCode>General</c:formatCode>
                <c:ptCount val="8"/>
                <c:pt idx="0">
                  <c:v>21</c:v>
                </c:pt>
                <c:pt idx="1">
                  <c:v>20.7</c:v>
                </c:pt>
                <c:pt idx="2">
                  <c:v>20.5</c:v>
                </c:pt>
                <c:pt idx="3">
                  <c:v>20.3</c:v>
                </c:pt>
                <c:pt idx="4">
                  <c:v>20.100000000000001</c:v>
                </c:pt>
                <c:pt idx="5">
                  <c:v>19.899999999999999</c:v>
                </c:pt>
                <c:pt idx="6">
                  <c:v>19.899999999999999</c:v>
                </c:pt>
                <c:pt idx="7">
                  <c:v>19.899999999999999</c:v>
                </c:pt>
              </c:numCache>
            </c:numRef>
          </c:val>
          <c:smooth val="0"/>
        </c:ser>
        <c:ser>
          <c:idx val="1"/>
          <c:order val="1"/>
          <c:tx>
            <c:strRef>
              <c:f>'Macintosh HD:Users:peterdalmasy:Desktop:Class Size Matters:Class Size Data:Class Size:Short term CS Data:District Data:[D4 Class Size Analysis upd 2013-14.xlsx]Summary'!$A$10</c:f>
              <c:strCache>
                <c:ptCount val="1"/>
                <c:pt idx="0">
                  <c:v>Citywide actual</c:v>
                </c:pt>
              </c:strCache>
            </c:strRef>
          </c:tx>
          <c:spPr>
            <a:ln>
              <a:solidFill>
                <a:srgbClr val="FF0000"/>
              </a:solidFill>
            </a:ln>
          </c:spPr>
          <c:marker>
            <c:symbol val="none"/>
          </c:marker>
          <c:dLbls>
            <c:dLbl>
              <c:idx val="0"/>
              <c:layout>
                <c:manualLayout>
                  <c:x val="0"/>
                  <c:y val="-1.486988847583634E-2"/>
                </c:manualLayout>
              </c:layout>
              <c:showLegendKey val="0"/>
              <c:showVal val="1"/>
              <c:showCatName val="0"/>
              <c:showSerName val="0"/>
              <c:showPercent val="0"/>
              <c:showBubbleSize val="0"/>
            </c:dLbl>
            <c:numFmt formatCode="#,##0.0" sourceLinked="0"/>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Data:[D4 Class Size Analysis upd 2013-14.xlsx]Summary'!$B$8:$I$8</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Data:[D4 Class Size Analysis upd 2013-14.xlsx]Summary'!$B$10:$I$10</c:f>
              <c:numCache>
                <c:formatCode>General</c:formatCode>
                <c:ptCount val="8"/>
                <c:pt idx="0">
                  <c:v>21</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Data:[D4 Class Size Analysis upd 2013-14.xlsx]Summary'!$A$11</c:f>
              <c:strCache>
                <c:ptCount val="1"/>
                <c:pt idx="0">
                  <c:v>D4</c:v>
                </c:pt>
              </c:strCache>
            </c:strRef>
          </c:tx>
          <c:spPr>
            <a:ln>
              <a:solidFill>
                <a:schemeClr val="tx1"/>
              </a:solidFill>
            </a:ln>
          </c:spPr>
          <c:marker>
            <c:symbol val="none"/>
          </c:marker>
          <c:dLbls>
            <c:dLbl>
              <c:idx val="0"/>
              <c:layout>
                <c:manualLayout>
                  <c:x val="0"/>
                  <c:y val="2.9739776951672861E-2"/>
                </c:manualLayout>
              </c:layout>
              <c:showLegendKey val="0"/>
              <c:showVal val="1"/>
              <c:showCatName val="0"/>
              <c:showSerName val="0"/>
              <c:showPercent val="0"/>
              <c:showBubbleSize val="0"/>
            </c:dLbl>
            <c:dLbl>
              <c:idx val="1"/>
              <c:layout>
                <c:manualLayout>
                  <c:x val="2.5462668816039986E-17"/>
                  <c:y val="1.9826517967781909E-2"/>
                </c:manualLayout>
              </c:layout>
              <c:showLegendKey val="0"/>
              <c:showVal val="1"/>
              <c:showCatName val="0"/>
              <c:showSerName val="0"/>
              <c:showPercent val="0"/>
              <c:showBubbleSize val="0"/>
            </c:dLbl>
            <c:dLbl>
              <c:idx val="2"/>
              <c:layout>
                <c:manualLayout>
                  <c:x val="0"/>
                  <c:y val="2.4783147459727387E-2"/>
                </c:manualLayout>
              </c:layout>
              <c:showLegendKey val="0"/>
              <c:showVal val="1"/>
              <c:showCatName val="0"/>
              <c:showSerName val="0"/>
              <c:showPercent val="0"/>
              <c:showBubbleSize val="0"/>
            </c:dLbl>
            <c:dLbl>
              <c:idx val="3"/>
              <c:layout>
                <c:manualLayout>
                  <c:x val="-1.0936132983377078E-7"/>
                  <c:y val="4.4609665427509292E-2"/>
                </c:manualLayout>
              </c:layout>
              <c:showLegendKey val="0"/>
              <c:showVal val="1"/>
              <c:showCatName val="0"/>
              <c:showSerName val="0"/>
              <c:showPercent val="0"/>
              <c:showBubbleSize val="0"/>
            </c:dLbl>
            <c:dLbl>
              <c:idx val="4"/>
              <c:layout>
                <c:manualLayout>
                  <c:x val="0"/>
                  <c:y val="7.4349442379182153E-3"/>
                </c:manualLayout>
              </c:layout>
              <c:showLegendKey val="0"/>
              <c:showVal val="1"/>
              <c:showCatName val="0"/>
              <c:showSerName val="0"/>
              <c:showPercent val="0"/>
              <c:showBubbleSize val="0"/>
            </c:dLbl>
            <c:dLbl>
              <c:idx val="6"/>
              <c:layout>
                <c:manualLayout>
                  <c:x val="-1.3888888888888889E-3"/>
                  <c:y val="1.9826517967781909E-2"/>
                </c:manualLayout>
              </c:layout>
              <c:showLegendKey val="0"/>
              <c:showVal val="1"/>
              <c:showCatName val="0"/>
              <c:showSerName val="0"/>
              <c:showPercent val="0"/>
              <c:showBubbleSize val="0"/>
            </c:dLbl>
            <c:numFmt formatCode="#,##0.0" sourceLinked="0"/>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Data:[D4 Class Size Analysis upd 2013-14.xlsx]Summary'!$B$8:$I$8</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Data:[D4 Class Size Analysis upd 2013-14.xlsx]Summary'!$B$11:$I$11</c:f>
              <c:numCache>
                <c:formatCode>General</c:formatCode>
                <c:ptCount val="8"/>
                <c:pt idx="0">
                  <c:v>19.399999999999999</c:v>
                </c:pt>
                <c:pt idx="1">
                  <c:v>19.600000000000001</c:v>
                </c:pt>
                <c:pt idx="2">
                  <c:v>19.899999999999999</c:v>
                </c:pt>
                <c:pt idx="3">
                  <c:v>20.2</c:v>
                </c:pt>
                <c:pt idx="4">
                  <c:v>19.8</c:v>
                </c:pt>
                <c:pt idx="5">
                  <c:v>20.399999999999999</c:v>
                </c:pt>
                <c:pt idx="6">
                  <c:v>21.3</c:v>
                </c:pt>
                <c:pt idx="7">
                  <c:v>21.47</c:v>
                </c:pt>
              </c:numCache>
            </c:numRef>
          </c:val>
          <c:smooth val="0"/>
        </c:ser>
        <c:dLbls>
          <c:showLegendKey val="0"/>
          <c:showVal val="0"/>
          <c:showCatName val="0"/>
          <c:showSerName val="0"/>
          <c:showPercent val="0"/>
          <c:showBubbleSize val="0"/>
        </c:dLbls>
        <c:marker val="1"/>
        <c:smooth val="0"/>
        <c:axId val="123255040"/>
        <c:axId val="123269120"/>
      </c:lineChart>
      <c:catAx>
        <c:axId val="123255040"/>
        <c:scaling>
          <c:orientation val="minMax"/>
        </c:scaling>
        <c:delete val="0"/>
        <c:axPos val="b"/>
        <c:majorTickMark val="none"/>
        <c:minorTickMark val="none"/>
        <c:tickLblPos val="nextTo"/>
        <c:crossAx val="123269120"/>
        <c:crosses val="autoZero"/>
        <c:auto val="1"/>
        <c:lblAlgn val="ctr"/>
        <c:lblOffset val="100"/>
        <c:noMultiLvlLbl val="0"/>
      </c:catAx>
      <c:valAx>
        <c:axId val="123269120"/>
        <c:scaling>
          <c:orientation val="minMax"/>
          <c:min val="19"/>
        </c:scaling>
        <c:delete val="0"/>
        <c:axPos val="l"/>
        <c:title>
          <c:tx>
            <c:rich>
              <a:bodyPr/>
              <a:lstStyle/>
              <a:p>
                <a:pPr>
                  <a:defRPr/>
                </a:pPr>
                <a:r>
                  <a:rPr lang="en-US"/>
                  <a:t>Students per section</a:t>
                </a:r>
              </a:p>
            </c:rich>
          </c:tx>
          <c:layout/>
          <c:overlay val="0"/>
        </c:title>
        <c:numFmt formatCode="General" sourceLinked="1"/>
        <c:majorTickMark val="none"/>
        <c:minorTickMark val="none"/>
        <c:tickLblPos val="nextTo"/>
        <c:crossAx val="1232550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4962818289270197E-2"/>
          <c:y val="2.9308409646389946E-2"/>
          <c:w val="0.78885403656571029"/>
          <c:h val="0.90751403006367293"/>
        </c:manualLayout>
      </c:layout>
      <c:lineChart>
        <c:grouping val="standard"/>
        <c:varyColors val="0"/>
        <c:ser>
          <c:idx val="0"/>
          <c:order val="0"/>
          <c:tx>
            <c:strRef>
              <c:f>'Macintosh HD:Users:peterdalmasy:Desktop:Class Size Matters:Class Size Data:Class Size:Short term CS Data:District Data:[D4 Class Size Analysis upd 2013-14.xlsx]Summary'!$A$16</c:f>
              <c:strCache>
                <c:ptCount val="1"/>
                <c:pt idx="0">
                  <c:v>C4E target</c:v>
                </c:pt>
              </c:strCache>
            </c:strRef>
          </c:tx>
          <c:spPr>
            <a:ln>
              <a:solidFill>
                <a:srgbClr val="008000"/>
              </a:solidFill>
            </a:ln>
          </c:spPr>
          <c:marker>
            <c:symbol val="none"/>
          </c:marker>
          <c:dLbls>
            <c:dLbl>
              <c:idx val="0"/>
              <c:layout>
                <c:manualLayout>
                  <c:x val="-1.9464170436070766E-2"/>
                  <c:y val="5.3288017538890814E-2"/>
                </c:manualLayout>
              </c:layout>
              <c:showLegendKey val="0"/>
              <c:showVal val="1"/>
              <c:showCatName val="0"/>
              <c:showSerName val="0"/>
              <c:showPercent val="0"/>
              <c:showBubbleSize val="0"/>
            </c:dLbl>
            <c:dLbl>
              <c:idx val="1"/>
              <c:layout>
                <c:manualLayout>
                  <c:x val="-1.3902978882907688E-3"/>
                  <c:y val="2.9308409646389946E-2"/>
                </c:manualLayout>
              </c:layout>
              <c:showLegendKey val="0"/>
              <c:showVal val="1"/>
              <c:showCatName val="0"/>
              <c:showSerName val="0"/>
              <c:showPercent val="0"/>
              <c:showBubbleSize val="0"/>
            </c:dLbl>
            <c:dLbl>
              <c:idx val="4"/>
              <c:layout>
                <c:manualLayout>
                  <c:x val="-1.3902978882907699E-3"/>
                  <c:y val="3.4637211400278901E-2"/>
                </c:manualLayout>
              </c:layout>
              <c:showLegendKey val="0"/>
              <c:showVal val="1"/>
              <c:showCatName val="0"/>
              <c:showSerName val="0"/>
              <c:showPercent val="0"/>
              <c:showBubbleSize val="0"/>
            </c:dLbl>
            <c:dLbl>
              <c:idx val="5"/>
              <c:layout>
                <c:manualLayout>
                  <c:x val="0"/>
                  <c:y val="2.1315207015556326E-2"/>
                </c:manualLayout>
              </c:layout>
              <c:showLegendKey val="0"/>
              <c:showVal val="1"/>
              <c:showCatName val="0"/>
              <c:showSerName val="0"/>
              <c:showPercent val="0"/>
              <c:showBubbleSize val="0"/>
            </c:dLbl>
            <c:dLbl>
              <c:idx val="6"/>
              <c:layout>
                <c:manualLayout>
                  <c:x val="0"/>
                  <c:y val="2.3979607892500865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Data:[D4 Class Size Analysis upd 2013-14.xlsx]Summary'!$B$15:$I$15</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Data:[D4 Class Size Analysis upd 2013-14.xlsx]Summary'!$B$16:$I$16</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Data:[D4 Class Size Analysis upd 2013-14.xlsx]Summary'!$A$17</c:f>
              <c:strCache>
                <c:ptCount val="1"/>
                <c:pt idx="0">
                  <c:v>Citywide actual</c:v>
                </c:pt>
              </c:strCache>
            </c:strRef>
          </c:tx>
          <c:spPr>
            <a:ln>
              <a:solidFill>
                <a:srgbClr val="FF0000"/>
              </a:solidFill>
            </a:ln>
          </c:spPr>
          <c:marker>
            <c:symbol val="none"/>
          </c:marker>
          <c:dLbls>
            <c:dLbl>
              <c:idx val="4"/>
              <c:layout>
                <c:manualLayout>
                  <c:x val="0"/>
                  <c:y val="1.5986405261667242E-2"/>
                </c:manualLayout>
              </c:layout>
              <c:showLegendKey val="0"/>
              <c:showVal val="1"/>
              <c:showCatName val="0"/>
              <c:showSerName val="0"/>
              <c:showPercent val="0"/>
              <c:showBubbleSize val="0"/>
            </c:dLbl>
            <c:dLbl>
              <c:idx val="5"/>
              <c:layout>
                <c:manualLayout>
                  <c:x val="-2.7805957765815376E-3"/>
                  <c:y val="1.8650806138611784E-2"/>
                </c:manualLayout>
              </c:layout>
              <c:showLegendKey val="0"/>
              <c:showVal val="1"/>
              <c:showCatName val="0"/>
              <c:showSerName val="0"/>
              <c:showPercent val="0"/>
              <c:showBubbleSize val="0"/>
            </c:dLbl>
            <c:dLbl>
              <c:idx val="6"/>
              <c:layout>
                <c:manualLayout>
                  <c:x val="1.3902978882907688E-3"/>
                  <c:y val="1.86508061386117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Data:[D4 Class Size Analysis upd 2013-14.xlsx]Summary'!$B$15:$I$15</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Data:[D4 Class Size Analysis upd 2013-14.xlsx]Summary'!$B$17:$I$17</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Data:[D4 Class Size Analysis upd 2013-14.xlsx]Summary'!$A$18</c:f>
              <c:strCache>
                <c:ptCount val="1"/>
                <c:pt idx="0">
                  <c:v>D4</c:v>
                </c:pt>
              </c:strCache>
            </c:strRef>
          </c:tx>
          <c:spPr>
            <a:ln>
              <a:solidFill>
                <a:srgbClr val="292934"/>
              </a:solidFill>
            </a:ln>
          </c:spPr>
          <c:marker>
            <c:symbol val="none"/>
          </c:marker>
          <c:dLbls>
            <c:dLbl>
              <c:idx val="1"/>
              <c:layout>
                <c:manualLayout>
                  <c:x val="-1.3902978882907688E-3"/>
                  <c:y val="1.0657603507778064E-2"/>
                </c:manualLayout>
              </c:layout>
              <c:showLegendKey val="0"/>
              <c:showVal val="1"/>
              <c:showCatName val="0"/>
              <c:showSerName val="0"/>
              <c:showPercent val="0"/>
              <c:showBubbleSize val="0"/>
            </c:dLbl>
            <c:dLbl>
              <c:idx val="2"/>
              <c:layout>
                <c:manualLayout>
                  <c:x val="0"/>
                  <c:y val="3.1972810523334387E-2"/>
                </c:manualLayout>
              </c:layout>
              <c:showLegendKey val="0"/>
              <c:showVal val="1"/>
              <c:showCatName val="0"/>
              <c:showSerName val="0"/>
              <c:showPercent val="0"/>
              <c:showBubbleSize val="0"/>
            </c:dLbl>
            <c:dLbl>
              <c:idx val="3"/>
              <c:layout>
                <c:manualLayout>
                  <c:x val="4.1708936648723067E-3"/>
                  <c:y val="1.3322004384722703E-2"/>
                </c:manualLayout>
              </c:layout>
              <c:showLegendKey val="0"/>
              <c:showVal val="1"/>
              <c:showCatName val="0"/>
              <c:showSerName val="0"/>
              <c:showPercent val="0"/>
              <c:showBubbleSize val="0"/>
            </c:dLbl>
            <c:dLbl>
              <c:idx val="4"/>
              <c:layout>
                <c:manualLayout>
                  <c:x val="8.3417873297446134E-3"/>
                  <c:y val="0"/>
                </c:manualLayout>
              </c:layout>
              <c:showLegendKey val="0"/>
              <c:showVal val="1"/>
              <c:showCatName val="0"/>
              <c:showSerName val="0"/>
              <c:showPercent val="0"/>
              <c:showBubbleSize val="0"/>
            </c:dLbl>
            <c:dLbl>
              <c:idx val="5"/>
              <c:layout>
                <c:manualLayout>
                  <c:x val="0"/>
                  <c:y val="2.1315207015556326E-2"/>
                </c:manualLayout>
              </c:layout>
              <c:showLegendKey val="0"/>
              <c:showVal val="1"/>
              <c:showCatName val="0"/>
              <c:showSerName val="0"/>
              <c:showPercent val="0"/>
              <c:showBubbleSize val="0"/>
            </c:dLbl>
            <c:dLbl>
              <c:idx val="6"/>
              <c:layout>
                <c:manualLayout>
                  <c:x val="0"/>
                  <c:y val="1.5986405261667242E-2"/>
                </c:manualLayout>
              </c:layout>
              <c:showLegendKey val="0"/>
              <c:showVal val="1"/>
              <c:showCatName val="0"/>
              <c:showSerName val="0"/>
              <c:showPercent val="0"/>
              <c:showBubbleSize val="0"/>
            </c:dLbl>
            <c:numFmt formatCode="#,##0.0" sourceLinked="0"/>
            <c:txPr>
              <a:bodyPr/>
              <a:lstStyle/>
              <a:p>
                <a:pPr>
                  <a:defRPr sz="12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Data:[D4 Class Size Analysis upd 2013-14.xlsx]Summary'!$B$15:$I$15</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Data:[D4 Class Size Analysis upd 2013-14.xlsx]Summary'!$B$18:$I$18</c:f>
              <c:numCache>
                <c:formatCode>General</c:formatCode>
                <c:ptCount val="8"/>
                <c:pt idx="0">
                  <c:v>23.8</c:v>
                </c:pt>
                <c:pt idx="1">
                  <c:v>22.5</c:v>
                </c:pt>
                <c:pt idx="2">
                  <c:v>23</c:v>
                </c:pt>
                <c:pt idx="3">
                  <c:v>22.9</c:v>
                </c:pt>
                <c:pt idx="4">
                  <c:v>23.4</c:v>
                </c:pt>
                <c:pt idx="5">
                  <c:v>24</c:v>
                </c:pt>
                <c:pt idx="6">
                  <c:v>24.1</c:v>
                </c:pt>
                <c:pt idx="7">
                  <c:v>24.51</c:v>
                </c:pt>
              </c:numCache>
            </c:numRef>
          </c:val>
          <c:smooth val="0"/>
        </c:ser>
        <c:dLbls>
          <c:showLegendKey val="0"/>
          <c:showVal val="0"/>
          <c:showCatName val="0"/>
          <c:showSerName val="0"/>
          <c:showPercent val="0"/>
          <c:showBubbleSize val="0"/>
        </c:dLbls>
        <c:marker val="1"/>
        <c:smooth val="0"/>
        <c:axId val="123339904"/>
        <c:axId val="123341440"/>
      </c:lineChart>
      <c:catAx>
        <c:axId val="123339904"/>
        <c:scaling>
          <c:orientation val="minMax"/>
        </c:scaling>
        <c:delete val="0"/>
        <c:axPos val="b"/>
        <c:majorTickMark val="none"/>
        <c:minorTickMark val="none"/>
        <c:tickLblPos val="nextTo"/>
        <c:txPr>
          <a:bodyPr/>
          <a:lstStyle/>
          <a:p>
            <a:pPr>
              <a:defRPr sz="1200"/>
            </a:pPr>
            <a:endParaRPr lang="en-US"/>
          </a:p>
        </c:txPr>
        <c:crossAx val="123341440"/>
        <c:crosses val="autoZero"/>
        <c:auto val="1"/>
        <c:lblAlgn val="ctr"/>
        <c:lblOffset val="100"/>
        <c:noMultiLvlLbl val="0"/>
      </c:catAx>
      <c:valAx>
        <c:axId val="123341440"/>
        <c:scaling>
          <c:orientation val="minMax"/>
          <c:min val="22"/>
        </c:scaling>
        <c:delete val="0"/>
        <c:axPos val="l"/>
        <c:title>
          <c:tx>
            <c:rich>
              <a:bodyPr/>
              <a:lstStyle/>
              <a:p>
                <a:pPr>
                  <a:defRPr sz="1200"/>
                </a:pPr>
                <a:r>
                  <a:rPr lang="en-US" sz="1200"/>
                  <a:t>Students per section</a:t>
                </a:r>
              </a:p>
            </c:rich>
          </c:tx>
          <c:layout/>
          <c:overlay val="0"/>
        </c:title>
        <c:numFmt formatCode="General" sourceLinked="1"/>
        <c:majorTickMark val="none"/>
        <c:minorTickMark val="none"/>
        <c:tickLblPos val="nextTo"/>
        <c:txPr>
          <a:bodyPr/>
          <a:lstStyle/>
          <a:p>
            <a:pPr>
              <a:defRPr sz="1200"/>
            </a:pPr>
            <a:endParaRPr lang="en-US"/>
          </a:p>
        </c:txPr>
        <c:crossAx val="123339904"/>
        <c:crosses val="autoZero"/>
        <c:crossBetween val="between"/>
      </c:valAx>
    </c:plotArea>
    <c:legend>
      <c:legendPos val="r"/>
      <c:layout>
        <c:manualLayout>
          <c:xMode val="edge"/>
          <c:yMode val="edge"/>
          <c:x val="0.86276993536647428"/>
          <c:y val="0.42296189067564594"/>
          <c:w val="0.12888827730378108"/>
          <c:h val="0.30594706863454701"/>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840851669242282E-2"/>
          <c:y val="3.2448370044277974E-2"/>
          <c:w val="0.85731878725439692"/>
          <c:h val="0.89760553327165737"/>
        </c:manualLayout>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dLbl>
              <c:idx val="4"/>
              <c:layout>
                <c:manualLayout>
                  <c:x val="0"/>
                  <c:y val="2.6548666399863904E-2"/>
                </c:manualLayout>
              </c:layout>
              <c:showLegendKey val="0"/>
              <c:showVal val="1"/>
              <c:showCatName val="0"/>
              <c:showSerName val="0"/>
              <c:showPercent val="0"/>
              <c:showBubbleSize val="0"/>
            </c:dLbl>
            <c:dLbl>
              <c:idx val="5"/>
              <c:layout>
                <c:manualLayout>
                  <c:x val="0"/>
                  <c:y val="2.654866639986390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dLbl>
              <c:idx val="2"/>
              <c:layout>
                <c:manualLayout>
                  <c:x val="6.0112047436451923E-3"/>
                  <c:y val="-8.8495554666212783E-3"/>
                </c:manualLayout>
              </c:layout>
              <c:showLegendKey val="0"/>
              <c:showVal val="1"/>
              <c:showCatName val="0"/>
              <c:showSerName val="0"/>
              <c:showPercent val="0"/>
              <c:showBubbleSize val="0"/>
            </c:dLbl>
            <c:dLbl>
              <c:idx val="3"/>
              <c:layout>
                <c:manualLayout>
                  <c:x val="5.5102073606224585E-17"/>
                  <c:y val="-1.7699110933242529E-2"/>
                </c:manualLayout>
              </c:layout>
              <c:showLegendKey val="0"/>
              <c:showVal val="1"/>
              <c:showCatName val="0"/>
              <c:showSerName val="0"/>
              <c:showPercent val="0"/>
              <c:showBubbleSize val="0"/>
            </c:dLbl>
            <c:dLbl>
              <c:idx val="4"/>
              <c:layout>
                <c:manualLayout>
                  <c:x val="0"/>
                  <c:y val="2.9498518222070856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123473280"/>
        <c:axId val="123479168"/>
      </c:lineChart>
      <c:catAx>
        <c:axId val="123473280"/>
        <c:scaling>
          <c:orientation val="minMax"/>
        </c:scaling>
        <c:delete val="0"/>
        <c:axPos val="b"/>
        <c:majorTickMark val="out"/>
        <c:minorTickMark val="none"/>
        <c:tickLblPos val="nextTo"/>
        <c:txPr>
          <a:bodyPr/>
          <a:lstStyle/>
          <a:p>
            <a:pPr>
              <a:defRPr sz="1200"/>
            </a:pPr>
            <a:endParaRPr lang="en-US"/>
          </a:p>
        </c:txPr>
        <c:crossAx val="123479168"/>
        <c:crosses val="autoZero"/>
        <c:auto val="1"/>
        <c:lblAlgn val="ctr"/>
        <c:lblOffset val="100"/>
        <c:noMultiLvlLbl val="0"/>
      </c:catAx>
      <c:valAx>
        <c:axId val="123479168"/>
        <c:scaling>
          <c:orientation val="minMax"/>
          <c:min val="24"/>
        </c:scaling>
        <c:delete val="0"/>
        <c:axPos val="l"/>
        <c:numFmt formatCode="General" sourceLinked="1"/>
        <c:majorTickMark val="out"/>
        <c:minorTickMark val="none"/>
        <c:tickLblPos val="nextTo"/>
        <c:txPr>
          <a:bodyPr/>
          <a:lstStyle/>
          <a:p>
            <a:pPr>
              <a:defRPr sz="1200"/>
            </a:pPr>
            <a:endParaRPr lang="en-US"/>
          </a:p>
        </c:txPr>
        <c:crossAx val="123473280"/>
        <c:crosses val="autoZero"/>
        <c:crossBetween val="between"/>
      </c:valAx>
    </c:plotArea>
    <c:legend>
      <c:legendPos val="r"/>
      <c:layout>
        <c:manualLayout>
          <c:xMode val="edge"/>
          <c:yMode val="edge"/>
          <c:x val="0.82548985699217503"/>
          <c:y val="0.44608867068760116"/>
          <c:w val="0.17451014300782497"/>
          <c:h val="0.2140170919524558"/>
        </c:manualLayout>
      </c:layout>
      <c:overlay val="0"/>
      <c:txPr>
        <a:bodyPr/>
        <a:lstStyle/>
        <a:p>
          <a:pPr>
            <a:defRPr sz="1600"/>
          </a:pPr>
          <a:endParaRPr lang="en-US"/>
        </a:p>
      </c:txPr>
    </c:legend>
    <c:plotVisOnly val="1"/>
    <c:dispBlanksAs val="gap"/>
    <c:showDLblsOverMax val="0"/>
  </c:chart>
  <c:txPr>
    <a:bodyPr/>
    <a:lstStyle/>
    <a:p>
      <a:pPr>
        <a:defRPr>
          <a:latin typeface="Helvetica Neue"/>
          <a:cs typeface="Helvetica Neue"/>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D4 Kindergarten</a:t>
            </a:r>
            <a:endParaRPr lang="en-US" dirty="0"/>
          </a:p>
        </c:rich>
      </c:tx>
      <c:layout/>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Sheet2!$L$2:$L$7</c:f>
              <c:strCache>
                <c:ptCount val="6"/>
                <c:pt idx="0">
                  <c:v>MOSAIC PREPARATORY ACADEMY</c:v>
                </c:pt>
                <c:pt idx="1">
                  <c:v>P.S. 096 JOSEPH LANZETTA</c:v>
                </c:pt>
                <c:pt idx="2">
                  <c:v>P.S. 146 ANN M. SHORT</c:v>
                </c:pt>
                <c:pt idx="3">
                  <c:v>TAG YOUNG SCHOLARS</c:v>
                </c:pt>
                <c:pt idx="4">
                  <c:v>P.S. 083 LUIS MUNOZ RIVERA</c:v>
                </c:pt>
                <c:pt idx="5">
                  <c:v>P.S. 155 WILLIAM PACA</c:v>
                </c:pt>
              </c:strCache>
            </c:strRef>
          </c:cat>
          <c:val>
            <c:numRef>
              <c:f>Sheet2!$M$2:$M$7</c:f>
              <c:numCache>
                <c:formatCode>0</c:formatCode>
                <c:ptCount val="6"/>
                <c:pt idx="0">
                  <c:v>48</c:v>
                </c:pt>
                <c:pt idx="1">
                  <c:v>26</c:v>
                </c:pt>
                <c:pt idx="2">
                  <c:v>26</c:v>
                </c:pt>
                <c:pt idx="3">
                  <c:v>25.5</c:v>
                </c:pt>
                <c:pt idx="4">
                  <c:v>25</c:v>
                </c:pt>
                <c:pt idx="5">
                  <c:v>25</c:v>
                </c:pt>
              </c:numCache>
            </c:numRef>
          </c:val>
        </c:ser>
        <c:dLbls>
          <c:showLegendKey val="0"/>
          <c:showVal val="0"/>
          <c:showCatName val="0"/>
          <c:showSerName val="0"/>
          <c:showPercent val="0"/>
          <c:showBubbleSize val="0"/>
        </c:dLbls>
        <c:gapWidth val="150"/>
        <c:axId val="123765120"/>
        <c:axId val="123766656"/>
      </c:barChart>
      <c:catAx>
        <c:axId val="123765120"/>
        <c:scaling>
          <c:orientation val="minMax"/>
        </c:scaling>
        <c:delete val="0"/>
        <c:axPos val="b"/>
        <c:majorTickMark val="out"/>
        <c:minorTickMark val="none"/>
        <c:tickLblPos val="nextTo"/>
        <c:crossAx val="123766656"/>
        <c:crosses val="autoZero"/>
        <c:auto val="1"/>
        <c:lblAlgn val="ctr"/>
        <c:lblOffset val="100"/>
        <c:noMultiLvlLbl val="0"/>
      </c:catAx>
      <c:valAx>
        <c:axId val="123766656"/>
        <c:scaling>
          <c:orientation val="minMax"/>
        </c:scaling>
        <c:delete val="0"/>
        <c:axPos val="l"/>
        <c:numFmt formatCode="0" sourceLinked="1"/>
        <c:majorTickMark val="out"/>
        <c:minorTickMark val="none"/>
        <c:tickLblPos val="nextTo"/>
        <c:crossAx val="123765120"/>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D4 1</a:t>
            </a:r>
            <a:r>
              <a:rPr lang="en-US" baseline="30000" dirty="0" smtClean="0"/>
              <a:t>st</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Sheet2!$L$13:$L$15</c:f>
              <c:strCache>
                <c:ptCount val="3"/>
                <c:pt idx="0">
                  <c:v>P.S. 083 LUIS MUNOZ RIVERA</c:v>
                </c:pt>
                <c:pt idx="1">
                  <c:v>MOSAIC PREPARATORY ACADEMY</c:v>
                </c:pt>
                <c:pt idx="2">
                  <c:v>P.S. 38 ROBERTO CLEMENTE</c:v>
                </c:pt>
              </c:strCache>
            </c:strRef>
          </c:cat>
          <c:val>
            <c:numRef>
              <c:f>Sheet2!$M$13:$M$15</c:f>
              <c:numCache>
                <c:formatCode>0</c:formatCode>
                <c:ptCount val="3"/>
                <c:pt idx="0">
                  <c:v>26</c:v>
                </c:pt>
                <c:pt idx="1">
                  <c:v>26</c:v>
                </c:pt>
                <c:pt idx="2">
                  <c:v>25</c:v>
                </c:pt>
              </c:numCache>
            </c:numRef>
          </c:val>
        </c:ser>
        <c:dLbls>
          <c:showLegendKey val="0"/>
          <c:showVal val="0"/>
          <c:showCatName val="0"/>
          <c:showSerName val="0"/>
          <c:showPercent val="0"/>
          <c:showBubbleSize val="0"/>
        </c:dLbls>
        <c:gapWidth val="150"/>
        <c:axId val="123791232"/>
        <c:axId val="123792768"/>
      </c:barChart>
      <c:catAx>
        <c:axId val="123791232"/>
        <c:scaling>
          <c:orientation val="minMax"/>
        </c:scaling>
        <c:delete val="0"/>
        <c:axPos val="b"/>
        <c:majorTickMark val="out"/>
        <c:minorTickMark val="none"/>
        <c:tickLblPos val="nextTo"/>
        <c:crossAx val="123792768"/>
        <c:crosses val="autoZero"/>
        <c:auto val="1"/>
        <c:lblAlgn val="ctr"/>
        <c:lblOffset val="100"/>
        <c:noMultiLvlLbl val="0"/>
      </c:catAx>
      <c:valAx>
        <c:axId val="123792768"/>
        <c:scaling>
          <c:orientation val="minMax"/>
        </c:scaling>
        <c:delete val="0"/>
        <c:axPos val="l"/>
        <c:numFmt formatCode="0" sourceLinked="1"/>
        <c:majorTickMark val="out"/>
        <c:minorTickMark val="none"/>
        <c:tickLblPos val="nextTo"/>
        <c:crossAx val="12379123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D4 2</a:t>
            </a:r>
            <a:r>
              <a:rPr lang="en-US" baseline="30000" dirty="0" smtClean="0"/>
              <a:t>nd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Sheet2!$L$21:$L$27</c:f>
              <c:strCache>
                <c:ptCount val="7"/>
                <c:pt idx="0">
                  <c:v>TAG YOUNG SCHOLARS</c:v>
                </c:pt>
                <c:pt idx="1">
                  <c:v>P.S. 146 ANN M. SHORT</c:v>
                </c:pt>
                <c:pt idx="2">
                  <c:v>P.S. 155 WILLIAM PACA</c:v>
                </c:pt>
                <c:pt idx="3">
                  <c:v>P.S. 108 Assemblyman Angelo Del Toro Educational Complex</c:v>
                </c:pt>
                <c:pt idx="4">
                  <c:v>JAMES WELDON JOHNSON</c:v>
                </c:pt>
                <c:pt idx="5">
                  <c:v>P.S. 083 LUIS MUNOZ RIVERA</c:v>
                </c:pt>
                <c:pt idx="6">
                  <c:v>P.S. 171 PATRICK HENRY</c:v>
                </c:pt>
              </c:strCache>
            </c:strRef>
          </c:cat>
          <c:val>
            <c:numRef>
              <c:f>Sheet2!$M$21:$M$27</c:f>
              <c:numCache>
                <c:formatCode>0</c:formatCode>
                <c:ptCount val="7"/>
                <c:pt idx="0">
                  <c:v>31</c:v>
                </c:pt>
                <c:pt idx="1">
                  <c:v>29</c:v>
                </c:pt>
                <c:pt idx="2">
                  <c:v>29</c:v>
                </c:pt>
                <c:pt idx="3">
                  <c:v>26.5</c:v>
                </c:pt>
                <c:pt idx="4">
                  <c:v>26</c:v>
                </c:pt>
                <c:pt idx="5">
                  <c:v>26</c:v>
                </c:pt>
                <c:pt idx="6">
                  <c:v>25.3</c:v>
                </c:pt>
              </c:numCache>
            </c:numRef>
          </c:val>
        </c:ser>
        <c:dLbls>
          <c:showLegendKey val="0"/>
          <c:showVal val="0"/>
          <c:showCatName val="0"/>
          <c:showSerName val="0"/>
          <c:showPercent val="0"/>
          <c:showBubbleSize val="0"/>
        </c:dLbls>
        <c:gapWidth val="150"/>
        <c:axId val="123817344"/>
        <c:axId val="123831424"/>
      </c:barChart>
      <c:catAx>
        <c:axId val="123817344"/>
        <c:scaling>
          <c:orientation val="minMax"/>
        </c:scaling>
        <c:delete val="0"/>
        <c:axPos val="b"/>
        <c:majorTickMark val="out"/>
        <c:minorTickMark val="none"/>
        <c:tickLblPos val="nextTo"/>
        <c:crossAx val="123831424"/>
        <c:crosses val="autoZero"/>
        <c:auto val="1"/>
        <c:lblAlgn val="ctr"/>
        <c:lblOffset val="100"/>
        <c:noMultiLvlLbl val="0"/>
      </c:catAx>
      <c:valAx>
        <c:axId val="123831424"/>
        <c:scaling>
          <c:orientation val="minMax"/>
        </c:scaling>
        <c:delete val="0"/>
        <c:axPos val="l"/>
        <c:numFmt formatCode="0" sourceLinked="1"/>
        <c:majorTickMark val="out"/>
        <c:minorTickMark val="none"/>
        <c:tickLblPos val="nextTo"/>
        <c:crossAx val="123817344"/>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D4 3</a:t>
            </a:r>
            <a:r>
              <a:rPr lang="en-US" baseline="30000" dirty="0" smtClean="0"/>
              <a:t>rd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Sheet2!$L$32:$L$35</c:f>
              <c:strCache>
                <c:ptCount val="4"/>
                <c:pt idx="0">
                  <c:v>P.S. 007 SAMUEL STERN</c:v>
                </c:pt>
                <c:pt idx="1">
                  <c:v>TAG YOUNG SCHOLARS</c:v>
                </c:pt>
                <c:pt idx="2">
                  <c:v>P.S. 102 JACQUES CARTIER</c:v>
                </c:pt>
                <c:pt idx="3">
                  <c:v>CENTRAL PARK EAST II</c:v>
                </c:pt>
              </c:strCache>
            </c:strRef>
          </c:cat>
          <c:val>
            <c:numRef>
              <c:f>Sheet2!$M$32:$M$35</c:f>
              <c:numCache>
                <c:formatCode>0</c:formatCode>
                <c:ptCount val="4"/>
                <c:pt idx="0">
                  <c:v>29</c:v>
                </c:pt>
                <c:pt idx="1">
                  <c:v>27.7</c:v>
                </c:pt>
                <c:pt idx="2">
                  <c:v>27</c:v>
                </c:pt>
                <c:pt idx="3">
                  <c:v>25</c:v>
                </c:pt>
              </c:numCache>
            </c:numRef>
          </c:val>
        </c:ser>
        <c:dLbls>
          <c:showLegendKey val="0"/>
          <c:showVal val="0"/>
          <c:showCatName val="0"/>
          <c:showSerName val="0"/>
          <c:showPercent val="0"/>
          <c:showBubbleSize val="0"/>
        </c:dLbls>
        <c:gapWidth val="150"/>
        <c:axId val="123876480"/>
        <c:axId val="123878016"/>
      </c:barChart>
      <c:catAx>
        <c:axId val="123876480"/>
        <c:scaling>
          <c:orientation val="minMax"/>
        </c:scaling>
        <c:delete val="0"/>
        <c:axPos val="b"/>
        <c:majorTickMark val="out"/>
        <c:minorTickMark val="none"/>
        <c:tickLblPos val="nextTo"/>
        <c:crossAx val="123878016"/>
        <c:crosses val="autoZero"/>
        <c:auto val="1"/>
        <c:lblAlgn val="ctr"/>
        <c:lblOffset val="100"/>
        <c:noMultiLvlLbl val="0"/>
      </c:catAx>
      <c:valAx>
        <c:axId val="123878016"/>
        <c:scaling>
          <c:orientation val="minMax"/>
        </c:scaling>
        <c:delete val="0"/>
        <c:axPos val="l"/>
        <c:numFmt formatCode="0" sourceLinked="1"/>
        <c:majorTickMark val="out"/>
        <c:minorTickMark val="none"/>
        <c:tickLblPos val="nextTo"/>
        <c:crossAx val="123876480"/>
        <c:crosses val="autoZero"/>
        <c:crossBetween val="between"/>
      </c:valAx>
      <c:spPr>
        <a:noFill/>
        <a:ln w="25400">
          <a:noFill/>
        </a:ln>
      </c:spPr>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citywide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123960704"/>
        <c:axId val="127186048"/>
      </c:lineChart>
      <c:catAx>
        <c:axId val="123960704"/>
        <c:scaling>
          <c:orientation val="minMax"/>
        </c:scaling>
        <c:delete val="0"/>
        <c:axPos val="b"/>
        <c:majorTickMark val="out"/>
        <c:minorTickMark val="none"/>
        <c:tickLblPos val="nextTo"/>
        <c:txPr>
          <a:bodyPr/>
          <a:lstStyle/>
          <a:p>
            <a:pPr>
              <a:defRPr sz="1800"/>
            </a:pPr>
            <a:endParaRPr lang="en-US"/>
          </a:p>
        </c:txPr>
        <c:crossAx val="127186048"/>
        <c:crosses val="autoZero"/>
        <c:auto val="1"/>
        <c:lblAlgn val="ctr"/>
        <c:lblOffset val="100"/>
        <c:noMultiLvlLbl val="0"/>
      </c:catAx>
      <c:valAx>
        <c:axId val="127186048"/>
        <c:scaling>
          <c:orientation val="minMax"/>
        </c:scaling>
        <c:delete val="1"/>
        <c:axPos val="l"/>
        <c:numFmt formatCode="#,##0" sourceLinked="1"/>
        <c:majorTickMark val="out"/>
        <c:minorTickMark val="none"/>
        <c:tickLblPos val="none"/>
        <c:crossAx val="123960704"/>
        <c:crosses val="autoZero"/>
        <c:crossBetween val="between"/>
      </c:valAx>
    </c:plotArea>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B13DEA-4163-4107-9EE4-F0A1654F2AC2}" type="datetimeFigureOut">
              <a:rPr lang="en-US"/>
              <a:pPr>
                <a:defRPr/>
              </a:pPr>
              <a:t>10/7/2014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D61147-74B9-4B2B-81DE-F194E676E478}" type="slidenum">
              <a:rPr lang="en-US"/>
              <a:pPr>
                <a:defRPr/>
              </a:pPr>
              <a:t>‹#›</a:t>
            </a:fld>
            <a:endParaRPr lang="en-US"/>
          </a:p>
        </p:txBody>
      </p:sp>
    </p:spTree>
    <p:extLst>
      <p:ext uri="{BB962C8B-B14F-4D97-AF65-F5344CB8AC3E}">
        <p14:creationId xmlns:p14="http://schemas.microsoft.com/office/powerpoint/2010/main" val="19628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F9D73D-022F-4769-971D-0D7B698EB455}" type="datetimeFigureOut">
              <a:rPr lang="en-US"/>
              <a:pPr>
                <a:defRPr/>
              </a:pPr>
              <a:t>10/7/2014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7912D04-B5B3-4F59-8413-7164EF58CD9B}" type="slidenum">
              <a:rPr lang="en-US"/>
              <a:pPr>
                <a:defRPr/>
              </a:pPr>
              <a:t>‹#›</a:t>
            </a:fld>
            <a:endParaRPr lang="en-US"/>
          </a:p>
        </p:txBody>
      </p:sp>
    </p:spTree>
    <p:extLst>
      <p:ext uri="{BB962C8B-B14F-4D97-AF65-F5344CB8AC3E}">
        <p14:creationId xmlns:p14="http://schemas.microsoft.com/office/powerpoint/2010/main" val="7076085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8</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D0BF6F63-D06E-44CB-B375-8E752209C2CA}" type="slidenum">
              <a:rPr lang="en-US" altLang="en-US" smtClean="0">
                <a:latin typeface="Calibri" pitchFamily="34" charset="0"/>
              </a:rPr>
              <a:pPr fontAlgn="base">
                <a:spcBef>
                  <a:spcPct val="0"/>
                </a:spcBef>
                <a:spcAft>
                  <a:spcPct val="0"/>
                </a:spcAft>
                <a:defRPr/>
              </a:pPr>
              <a:t>10</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08603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54254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202087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32801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164866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110500964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3633835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10/7/2014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1455687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731958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987400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10/7/2014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98116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70394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302152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3442080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285929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21645459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7637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10/7/2014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5687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8580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26508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10/7/2014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124038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3283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10/7/2014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2" r:id="rId1"/>
    <p:sldLayoutId id="2147483815" r:id="rId2"/>
    <p:sldLayoutId id="2147483823" r:id="rId3"/>
    <p:sldLayoutId id="2147483816" r:id="rId4"/>
    <p:sldLayoutId id="2147483824" r:id="rId5"/>
    <p:sldLayoutId id="2147483817" r:id="rId6"/>
    <p:sldLayoutId id="2147483818" r:id="rId7"/>
    <p:sldLayoutId id="2147483825" r:id="rId8"/>
    <p:sldLayoutId id="2147483819" r:id="rId9"/>
    <p:sldLayoutId id="2147483820" r:id="rId10"/>
    <p:sldLayoutId id="214748382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10/7/2014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2422677013"/>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2.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CEC 4</a:t>
            </a: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Melody Benitez, Class Size Matters</a:t>
            </a:r>
          </a:p>
          <a:p>
            <a:pPr eaLnBrk="1" fontAlgn="auto" hangingPunct="1">
              <a:spcAft>
                <a:spcPts val="0"/>
              </a:spcAft>
              <a:buFont typeface="Arial" pitchFamily="34" charset="0"/>
              <a:buNone/>
              <a:defRPr/>
            </a:pPr>
            <a:r>
              <a:rPr lang="en-US" dirty="0" smtClean="0"/>
              <a:t>Oct. 8, 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Why DOE’s C4E plan violates the language and intent of the law</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79680218"/>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C4E law, says these states funds must </a:t>
            </a:r>
            <a:r>
              <a:rPr lang="en-US" altLang="en-US" sz="2000" b="1" dirty="0" smtClean="0"/>
              <a:t>“supplement not supplant”</a:t>
            </a:r>
            <a:r>
              <a:rPr lang="en-US" altLang="en-US" sz="2000" dirty="0" smtClean="0"/>
              <a:t> city funds. </a:t>
            </a:r>
          </a:p>
          <a:p>
            <a:endParaRPr lang="en-US" altLang="en-US" sz="2000" dirty="0" smtClean="0"/>
          </a:p>
          <a:p>
            <a:r>
              <a:rPr lang="en-US" altLang="en-US" sz="2000" dirty="0" smtClean="0"/>
              <a:t>This means that the DOE could not cut back its own funding to schools when the state increased its funding. But this is what happened. </a:t>
            </a:r>
          </a:p>
          <a:p>
            <a:endParaRPr lang="en-US" altLang="en-US" sz="2000" dirty="0" smtClean="0"/>
          </a:p>
          <a:p>
            <a:r>
              <a:rPr lang="en-US" altLang="en-US" sz="2000" dirty="0" smtClean="0"/>
              <a:t>This year, in its C4E plan, for the first time DOE admits allowing supplanting – but also claims that the State Education Dept. is giving its permission for this to occur. </a:t>
            </a:r>
          </a:p>
          <a:p>
            <a:endParaRPr lang="en-US" altLang="en-US" sz="2000" i="1" dirty="0"/>
          </a:p>
          <a:p>
            <a:r>
              <a:rPr lang="en-US" altLang="en-US" sz="1200" b="1" i="1" dirty="0" smtClean="0"/>
              <a:t>“Expenditures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endParaRPr lang="en-US" altLang="en-US" sz="2000" dirty="0" smtClean="0"/>
          </a:p>
          <a:p>
            <a:r>
              <a:rPr lang="en-US" altLang="en-US" sz="2000" dirty="0" smtClean="0"/>
              <a:t>In 2010, the DOE eliminated the early grade class size reduction funding for K-3, despite promising the state to keep it as part of its C4E plan.</a:t>
            </a:r>
          </a:p>
          <a:p>
            <a:endParaRPr lang="en-US" altLang="en-US" sz="2000" dirty="0" smtClean="0"/>
          </a:p>
          <a:p>
            <a:r>
              <a:rPr lang="en-US" altLang="en-US" sz="2000" dirty="0" smtClean="0"/>
              <a:t>In 2011, the DOE refused to comply with a UFT side agreement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a:p>
            <a:endParaRPr lang="en-US" altLang="en-US" dirty="0" smtClean="0"/>
          </a:p>
          <a:p>
            <a:endParaRPr lang="en-US" altLang="en-US" dirty="0" smtClean="0"/>
          </a:p>
          <a:p>
            <a:endParaRPr lang="en-US" altLang="en-US" dirty="0"/>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smtClean="0"/>
          </a:p>
          <a:p>
            <a:r>
              <a:rPr lang="en-US" altLang="en-US" dirty="0" smtClean="0"/>
              <a:t>DOE refuses to allocate any funds specifically towards class size reduction in its targeted </a:t>
            </a:r>
            <a:r>
              <a:rPr lang="en-US" altLang="en-US" dirty="0" smtClean="0"/>
              <a:t>C4E </a:t>
            </a:r>
            <a:r>
              <a:rPr lang="en-US" altLang="en-US" dirty="0" smtClean="0"/>
              <a:t>allocations.</a:t>
            </a:r>
          </a:p>
          <a:p>
            <a:endParaRPr lang="en-US" altLang="en-US" dirty="0" smtClean="0"/>
          </a:p>
          <a:p>
            <a:r>
              <a:rPr lang="en-US" altLang="en-US" dirty="0" smtClean="0"/>
              <a:t>DOE allows principals to use C4E funds to “</a:t>
            </a:r>
            <a:r>
              <a:rPr lang="en-US" altLang="en-US" i="1" dirty="0" smtClean="0"/>
              <a:t>Minimize growth of class size” which in not class size </a:t>
            </a:r>
            <a:r>
              <a:rPr lang="en-US" altLang="en-US" i="1" dirty="0" err="1" smtClean="0"/>
              <a:t>reduciton</a:t>
            </a:r>
            <a:r>
              <a:rPr lang="en-US" altLang="en-US" i="1" dirty="0" smtClean="0"/>
              <a:t>. </a:t>
            </a:r>
          </a:p>
          <a:p>
            <a:endParaRPr lang="en-US" altLang="en-US" dirty="0"/>
          </a:p>
          <a:p>
            <a:r>
              <a:rPr lang="en-US" altLang="en-US" dirty="0" smtClean="0"/>
              <a:t>DOE has never aligned its capital plan or the school utilization formula to smaller classes, contrary to the C4E law.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Three CSD 4 ES and MS Buildings are over-utilized, with a need for 537 more seats.</a:t>
            </a:r>
            <a:endParaRPr lang="en-US" sz="2800" dirty="0"/>
          </a:p>
        </p:txBody>
      </p:sp>
      <p:sp>
        <p:nvSpPr>
          <p:cNvPr id="5" name="TextBox 4"/>
          <p:cNvSpPr txBox="1"/>
          <p:nvPr/>
        </p:nvSpPr>
        <p:spPr>
          <a:xfrm>
            <a:off x="12700" y="6501368"/>
            <a:ext cx="5625797" cy="369332"/>
          </a:xfrm>
          <a:prstGeom prst="rect">
            <a:avLst/>
          </a:prstGeom>
          <a:noFill/>
        </p:spPr>
        <p:txBody>
          <a:bodyPr wrap="none" rtlCol="0">
            <a:spAutoFit/>
          </a:bodyPr>
          <a:lstStyle/>
          <a:p>
            <a:r>
              <a:rPr lang="en-US" dirty="0" smtClean="0"/>
              <a:t>*537 Seats needed to reach 100% building utilization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35025691"/>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5913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18 Manhattan HS buildings are over-utilized</a:t>
            </a:r>
            <a:r>
              <a:rPr lang="en-US" dirty="0"/>
              <a:t>, with a need for </a:t>
            </a:r>
            <a:r>
              <a:rPr lang="en-US" dirty="0" smtClean="0"/>
              <a:t>3,548 new seats.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6591596"/>
              </p:ext>
            </p:extLst>
          </p:nvPr>
        </p:nvGraphicFramePr>
        <p:xfrm>
          <a:off x="101600" y="1600200"/>
          <a:ext cx="89535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77000"/>
            <a:ext cx="5818307" cy="369332"/>
          </a:xfrm>
          <a:prstGeom prst="rect">
            <a:avLst/>
          </a:prstGeom>
          <a:noFill/>
        </p:spPr>
        <p:txBody>
          <a:bodyPr wrap="none" rtlCol="0">
            <a:spAutoFit/>
          </a:bodyPr>
          <a:lstStyle/>
          <a:p>
            <a:r>
              <a:rPr lang="en-US" dirty="0" smtClean="0"/>
              <a:t>*3,548 Seats Needed to reach 100% building utilization</a:t>
            </a:r>
            <a:endParaRPr lang="en-US" dirty="0"/>
          </a:p>
        </p:txBody>
      </p:sp>
    </p:spTree>
    <p:extLst>
      <p:ext uri="{BB962C8B-B14F-4D97-AF65-F5344CB8AC3E}">
        <p14:creationId xmlns:p14="http://schemas.microsoft.com/office/powerpoint/2010/main" val="1262072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75729951"/>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030407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3969912"/>
              </p:ext>
            </p:extLst>
          </p:nvPr>
        </p:nvGraphicFramePr>
        <p:xfrm>
          <a:off x="457200" y="1524000"/>
          <a:ext cx="78867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903400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Bill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you help us?</a:t>
            </a:r>
            <a:endParaRPr lang="en-US" dirty="0"/>
          </a:p>
        </p:txBody>
      </p:sp>
      <p:sp>
        <p:nvSpPr>
          <p:cNvPr id="3" name="Content Placeholder 2"/>
          <p:cNvSpPr>
            <a:spLocks noGrp="1"/>
          </p:cNvSpPr>
          <p:nvPr>
            <p:ph idx="1"/>
          </p:nvPr>
        </p:nvSpPr>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 (Speaker </a:t>
            </a:r>
            <a:r>
              <a:rPr lang="en-US" dirty="0" err="1" smtClean="0"/>
              <a:t>Viverito</a:t>
            </a:r>
            <a:r>
              <a:rPr lang="en-US" dirty="0" smtClean="0"/>
              <a:t>)  and urge her to expand the capital plan and end all future co-locations.</a:t>
            </a:r>
          </a:p>
          <a:p>
            <a:endParaRPr lang="en-US" dirty="0"/>
          </a:p>
          <a:p>
            <a:r>
              <a:rPr lang="en-US" dirty="0" smtClean="0"/>
              <a:t>Be pro-active about fighting for your children to receive their constitutional right to a sound basic education, by lowering class size. </a:t>
            </a:r>
          </a:p>
          <a:p>
            <a:endParaRPr lang="en-US" dirty="0"/>
          </a:p>
          <a:p>
            <a:r>
              <a:rPr lang="en-US" dirty="0" smtClean="0"/>
              <a:t>Any questions, please email us at </a:t>
            </a:r>
            <a:r>
              <a:rPr lang="en-US" dirty="0" smtClean="0">
                <a:hlinkClick r:id="rId2"/>
              </a:rPr>
              <a:t>info@classsizematters.org</a:t>
            </a:r>
            <a:r>
              <a:rPr lang="en-US" dirty="0" smtClean="0"/>
              <a:t> </a:t>
            </a:r>
            <a:endParaRPr lang="en-US" dirty="0"/>
          </a:p>
        </p:txBody>
      </p:sp>
    </p:spTree>
    <p:extLst>
      <p:ext uri="{BB962C8B-B14F-4D97-AF65-F5344CB8AC3E}">
        <p14:creationId xmlns:p14="http://schemas.microsoft.com/office/powerpoint/2010/main" val="540748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dirty="0" smtClean="0"/>
              <a:t>In 2003, the state’s highest court concluded in the Campaign for Fiscal Equity (CFE) case that NYC kids were denied their fundamental constitutional right to an adequate education.</a:t>
            </a:r>
          </a:p>
          <a:p>
            <a:endParaRPr lang="en-US" altLang="en-US" dirty="0" smtClean="0"/>
          </a:p>
          <a:p>
            <a:r>
              <a:rPr lang="en-US" altLang="en-US" dirty="0" smtClean="0"/>
              <a:t>This was primarily because NYC class sizes were much larger than NY state averages and far larger than research shows is optimal.  </a:t>
            </a:r>
          </a:p>
          <a:p>
            <a:endParaRPr lang="en-US" altLang="en-US" dirty="0" smtClean="0"/>
          </a:p>
          <a:p>
            <a:r>
              <a:rPr lang="en-US" altLang="en-US" dirty="0" smtClean="0"/>
              <a:t>In 2007, a new state law was passed: the Contracts for Excellence (C4E) that provided NYC with extra funds on condition that the city also submit a plan to reduce class size in all grades.  </a:t>
            </a:r>
          </a:p>
          <a:p>
            <a:endParaRPr lang="en-US" altLang="en-US" sz="1800" dirty="0" smtClean="0"/>
          </a:p>
          <a:p>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8113704"/>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C4E law </a:t>
            </a:r>
            <a:endParaRPr lang="en-US" dirty="0"/>
          </a:p>
        </p:txBody>
      </p:sp>
      <p:sp>
        <p:nvSpPr>
          <p:cNvPr id="3" name="Content Placeholder 2"/>
          <p:cNvSpPr>
            <a:spLocks noGrp="1"/>
          </p:cNvSpPr>
          <p:nvPr>
            <p:ph idx="1"/>
          </p:nvPr>
        </p:nvSpPr>
        <p:spPr/>
        <p:txBody>
          <a:bodyPr/>
          <a:lstStyle/>
          <a:p>
            <a:pPr lvl="0"/>
            <a:r>
              <a:rPr lang="en-US" sz="2000" i="1" dirty="0" smtClean="0"/>
              <a:t>In </a:t>
            </a:r>
            <a:r>
              <a:rPr lang="en-US" sz="2000" i="1" dirty="0"/>
              <a:t>the city school district of the City of New York, include a plan that meets the requirements of clause (c)(2)(</a:t>
            </a:r>
            <a:r>
              <a:rPr lang="en-US" sz="2000" i="1" dirty="0" err="1"/>
              <a:t>i</a:t>
            </a:r>
            <a:r>
              <a:rPr lang="en-US" sz="2000" i="1" dirty="0"/>
              <a:t>)(a) of this section, to reduce average class sizes within five years for the following grade ranges: </a:t>
            </a:r>
            <a:endParaRPr lang="en-US" sz="2000" dirty="0"/>
          </a:p>
          <a:p>
            <a:pPr lvl="1"/>
            <a:r>
              <a:rPr lang="en-US" i="1" dirty="0"/>
              <a:t>prekindergarten through grade three;</a:t>
            </a:r>
            <a:endParaRPr lang="en-US" dirty="0"/>
          </a:p>
          <a:p>
            <a:pPr lvl="1"/>
            <a:r>
              <a:rPr lang="en-US" i="1" dirty="0"/>
              <a:t>grades four through eight; and</a:t>
            </a:r>
            <a:endParaRPr lang="en-US" dirty="0"/>
          </a:p>
          <a:p>
            <a:pPr lvl="1"/>
            <a:r>
              <a:rPr lang="en-US" i="1" dirty="0"/>
              <a:t>grades nine through twelve</a:t>
            </a:r>
            <a:r>
              <a:rPr lang="en-US" i="1" dirty="0" smtClean="0"/>
              <a:t>.</a:t>
            </a:r>
          </a:p>
          <a:p>
            <a:pPr lvl="1"/>
            <a:endParaRPr lang="en-US" dirty="0"/>
          </a:p>
          <a:p>
            <a:r>
              <a:rPr lang="en-US" sz="2000" i="1" dirty="0"/>
              <a:t>Such plan shall be aligned with the capital plan of the city school district of the City of New York and include continuous class size reduction for low performing and overcrowded schools beginning in the 2007-2008 school year and thereafter</a:t>
            </a:r>
            <a:r>
              <a:rPr lang="en-US" sz="2000" i="1" dirty="0" smtClean="0"/>
              <a:t>.</a:t>
            </a:r>
          </a:p>
          <a:p>
            <a:endParaRPr lang="en-US" i="1" dirty="0" smtClean="0"/>
          </a:p>
          <a:p>
            <a:r>
              <a:rPr lang="en-US" sz="1400" i="1" dirty="0" smtClean="0"/>
              <a:t>http</a:t>
            </a:r>
            <a:r>
              <a:rPr lang="en-US" sz="1400" i="1" dirty="0"/>
              <a:t>://www.p12.nysed.gov/part100/pages/10013.html</a:t>
            </a:r>
          </a:p>
        </p:txBody>
      </p:sp>
    </p:spTree>
    <p:extLst>
      <p:ext uri="{BB962C8B-B14F-4D97-AF65-F5344CB8AC3E}">
        <p14:creationId xmlns:p14="http://schemas.microsoft.com/office/powerpoint/2010/main" val="422162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to be reduced to no more than 20 students per class, in grades 4-8 no more than 23 and HS core classes would be no more than 25 on average  </a:t>
            </a:r>
          </a:p>
          <a:p>
            <a:endParaRPr lang="en-US" altLang="en-US" dirty="0" smtClean="0"/>
          </a:p>
          <a:p>
            <a:r>
              <a:rPr lang="en-US" altLang="en-US" dirty="0" smtClean="0"/>
              <a:t>Yet each year since 2008, class sizes have increased rather than decreased and are now largest in 15 years in early grades .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Reducing class size </a:t>
            </a:r>
            <a:r>
              <a:rPr lang="en-US" dirty="0"/>
              <a:t>#1 </a:t>
            </a:r>
            <a:r>
              <a:rPr lang="en-US" dirty="0" smtClean="0"/>
              <a:t>priority for parents citywide and #2 for D4 parents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03144425"/>
              </p:ext>
            </p:extLst>
          </p:nvPr>
        </p:nvGraphicFramePr>
        <p:xfrm>
          <a:off x="139700" y="1600200"/>
          <a:ext cx="88900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7949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CSD </a:t>
            </a:r>
            <a:r>
              <a:rPr lang="en-US" sz="1800" b="1" i="1" dirty="0"/>
              <a:t>4</a:t>
            </a:r>
            <a:r>
              <a:rPr lang="en-US" sz="1800" b="1" i="1" dirty="0" smtClean="0"/>
              <a:t> have increased in grades K-3 </a:t>
            </a:r>
            <a:br>
              <a:rPr lang="en-US" sz="1800" b="1" i="1" dirty="0" smtClean="0"/>
            </a:br>
            <a:r>
              <a:rPr lang="en-US" sz="1800" b="1" i="1" dirty="0" smtClean="0"/>
              <a:t>by 10.8% since 2006 and are now above </a:t>
            </a:r>
            <a:r>
              <a:rPr lang="en-US" sz="1800" b="1" i="1" dirty="0"/>
              <a:t>Contracts for Excellence goals</a:t>
            </a:r>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86075510"/>
              </p:ext>
            </p:extLst>
          </p:nvPr>
        </p:nvGraphicFramePr>
        <p:xfrm>
          <a:off x="0" y="1352550"/>
          <a:ext cx="9144000"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489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400" b="1" i="1" dirty="0" smtClean="0"/>
              <a:t>CSD 4’s class sizes in grades 4-8 have increased by 8.9% since 2007 and are above </a:t>
            </a:r>
            <a:r>
              <a:rPr lang="en-US" sz="2400" b="1" i="1" dirty="0"/>
              <a:t>Contracts for Excellence goals</a:t>
            </a:r>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17670730"/>
              </p:ext>
            </p:extLst>
          </p:nvPr>
        </p:nvGraphicFramePr>
        <p:xfrm>
          <a:off x="9267" y="1710450"/>
          <a:ext cx="9134733"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252754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by 2.3%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graphicFrame>
        <p:nvGraphicFramePr>
          <p:cNvPr id="6" name="Chart 5"/>
          <p:cNvGraphicFramePr>
            <a:graphicFrameLocks/>
          </p:cNvGraphicFramePr>
          <p:nvPr>
            <p:extLst>
              <p:ext uri="{D42A27DB-BD31-4B8C-83A1-F6EECF244321}">
                <p14:modId xmlns:p14="http://schemas.microsoft.com/office/powerpoint/2010/main" val="28015682"/>
              </p:ext>
            </p:extLst>
          </p:nvPr>
        </p:nvGraphicFramePr>
        <p:xfrm>
          <a:off x="435939" y="1612899"/>
          <a:ext cx="8450885"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a:t>
            </a:r>
            <a:r>
              <a:rPr lang="en-US" dirty="0"/>
              <a:t>4</a:t>
            </a:r>
            <a:r>
              <a:rPr lang="en-US" dirty="0" smtClean="0"/>
              <a:t> with large class sizes, K-3</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852533075"/>
              </p:ext>
            </p:extLst>
          </p:nvPr>
        </p:nvGraphicFramePr>
        <p:xfrm>
          <a:off x="0" y="1524000"/>
          <a:ext cx="4572000" cy="26289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1460860391"/>
              </p:ext>
            </p:extLst>
          </p:nvPr>
        </p:nvGraphicFramePr>
        <p:xfrm>
          <a:off x="4572000" y="1524000"/>
          <a:ext cx="4572000" cy="2603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2434191318"/>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886680875"/>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811165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8196</TotalTime>
  <Words>1321</Words>
  <Application>Microsoft Office PowerPoint</Application>
  <PresentationFormat>On-screen Show (4:3)</PresentationFormat>
  <Paragraphs>181</Paragraphs>
  <Slides>20</Slides>
  <Notes>4</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Clarity</vt:lpstr>
      <vt:lpstr>2_Clarity</vt:lpstr>
      <vt:lpstr>Why DOE’s C4E plan violates the language and intent of the law</vt:lpstr>
      <vt:lpstr>CFE and C4E </vt:lpstr>
      <vt:lpstr>C4E law </vt:lpstr>
      <vt:lpstr>DOE’s class size reduction plan </vt:lpstr>
      <vt:lpstr>Reducing class size #1 priority for parents citywide and #2 for D4 parents</vt:lpstr>
      <vt:lpstr>Class sizes in CSD 4 have increased in grades K-3  by 10.8% since 2006 and are now above Contracts for Excellence goals</vt:lpstr>
      <vt:lpstr>CSD 4’s class sizes in grades 4-8 have increased by 8.9% since 2007 and are above Contracts for Excellence goals</vt:lpstr>
      <vt:lpstr> Class sizes city-wide have increased in core HS classes by 2.3% since 2007, though the DOE data is unreliable* </vt:lpstr>
      <vt:lpstr>Examples of schools in CSD 4 with large class sizes, K-3</vt:lpstr>
      <vt:lpstr>PowerPoint Presentation</vt:lpstr>
      <vt:lpstr>Why?  Because DOE has cut back school budgets by 14% since 2007</vt:lpstr>
      <vt:lpstr>Other ways city has encouraged class size increases</vt:lpstr>
      <vt:lpstr>More ways DOE has worked to increase class size in its C4E plan</vt:lpstr>
      <vt:lpstr>Three CSD 4 ES and MS Buildings are over-utilized, with a need for 537 more seats.</vt:lpstr>
      <vt:lpstr>18 Manhattan HS buildings are over-utilized, with a need for 3,548 new seats. </vt:lpstr>
      <vt:lpstr>City-wide Enrollment Projections K-8 vs. New Seats in Capital Plan </vt:lpstr>
      <vt:lpstr>City-wide Enrollment Projections HS vs. New Seats in Capital Plan </vt:lpstr>
      <vt:lpstr>Bill de Blasio promised to reduce class size while running for Mayor </vt:lpstr>
      <vt:lpstr>Will you help us?</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329</cp:revision>
  <cp:lastPrinted>2014-10-07T18:19:15Z</cp:lastPrinted>
  <dcterms:created xsi:type="dcterms:W3CDTF">2014-02-11T14:35:23Z</dcterms:created>
  <dcterms:modified xsi:type="dcterms:W3CDTF">2014-10-08T18:21:40Z</dcterms:modified>
</cp:coreProperties>
</file>